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03" r:id="rId3"/>
    <p:sldId id="294" r:id="rId4"/>
    <p:sldId id="273" r:id="rId5"/>
    <p:sldId id="269" r:id="rId6"/>
    <p:sldId id="259" r:id="rId7"/>
    <p:sldId id="287" r:id="rId8"/>
    <p:sldId id="300" r:id="rId9"/>
    <p:sldId id="281" r:id="rId10"/>
    <p:sldId id="296" r:id="rId11"/>
    <p:sldId id="304" r:id="rId12"/>
    <p:sldId id="270" r:id="rId13"/>
    <p:sldId id="284" r:id="rId14"/>
    <p:sldId id="257" r:id="rId15"/>
    <p:sldId id="305" r:id="rId16"/>
    <p:sldId id="298" r:id="rId17"/>
    <p:sldId id="289" r:id="rId18"/>
    <p:sldId id="301" r:id="rId19"/>
    <p:sldId id="262" r:id="rId20"/>
    <p:sldId id="302" r:id="rId21"/>
    <p:sldId id="275" r:id="rId22"/>
    <p:sldId id="285" r:id="rId23"/>
    <p:sldId id="280"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QaNRzpWLiuzNHGVrjum2w==" hashData="RH6He+f8Q8RiIQq/wYC+6XPSqKVjUFNnemkMqxlTYIsQosCHmyhvrl2iBYNQSyhfrj41hUtjbrm0qcvlPWAI/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Baill" initials="BB" lastIdx="1" clrIdx="0">
    <p:extLst>
      <p:ext uri="{19B8F6BF-5375-455C-9EA6-DF929625EA0E}">
        <p15:presenceInfo xmlns:p15="http://schemas.microsoft.com/office/powerpoint/2012/main" userId="397f33549f8ab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6BB"/>
    <a:srgbClr val="FFFF00"/>
    <a:srgbClr val="1212CA"/>
    <a:srgbClr val="01B1AF"/>
    <a:srgbClr val="015581"/>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p:cViewPr varScale="1">
        <p:scale>
          <a:sx n="82" d="100"/>
          <a:sy n="82" d="100"/>
        </p:scale>
        <p:origin x="643"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1B1AF"/>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442" y="1449147"/>
            <a:ext cx="10035117"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442" y="5280847"/>
            <a:ext cx="10035117"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pic>
        <p:nvPicPr>
          <p:cNvPr id="8" name="Picture 7" descr="https://www.hrstrategyforum.org/graphics/logo.png">
            <a:extLst>
              <a:ext uri="{FF2B5EF4-FFF2-40B4-BE49-F238E27FC236}">
                <a16:creationId xmlns:a16="http://schemas.microsoft.com/office/drawing/2014/main" id="{DC154BDC-4BE6-4687-A84E-C969C1D84D4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670" y="6025487"/>
            <a:ext cx="1047938" cy="762000"/>
          </a:xfrm>
          <a:prstGeom prst="rect">
            <a:avLst/>
          </a:prstGeom>
          <a:ln>
            <a:noFill/>
          </a:ln>
          <a:effectLst/>
        </p:spPr>
      </p:pic>
    </p:spTree>
    <p:extLst>
      <p:ext uri="{BB962C8B-B14F-4D97-AF65-F5344CB8AC3E}">
        <p14:creationId xmlns:p14="http://schemas.microsoft.com/office/powerpoint/2010/main" val="51854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151" y="4800600"/>
            <a:ext cx="10035116"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1073151" y="5367338"/>
            <a:ext cx="1003511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7" name="Slide Number Placeholder 6"/>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283637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717962" y="672868"/>
            <a:ext cx="6332416" cy="154237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1B1AF"/>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37250" y="869378"/>
            <a:ext cx="5893840" cy="1149352"/>
          </a:xfrm>
        </p:spPr>
        <p:txBody>
          <a:bodyPr anchor="b"/>
          <a:lstStyle>
            <a:lvl1pPr algn="l">
              <a:defRPr sz="4200" b="1" cap="none"/>
            </a:lvl1pPr>
          </a:lstStyle>
          <a:p>
            <a:r>
              <a:rPr lang="en-US" dirty="0"/>
              <a:t>Click to edit Master title style</a:t>
            </a:r>
          </a:p>
        </p:txBody>
      </p:sp>
      <p:sp>
        <p:nvSpPr>
          <p:cNvPr id="3" name="Text Placeholder 2"/>
          <p:cNvSpPr>
            <a:spLocks noGrp="1"/>
          </p:cNvSpPr>
          <p:nvPr>
            <p:ph type="body" idx="1"/>
          </p:nvPr>
        </p:nvSpPr>
        <p:spPr>
          <a:xfrm>
            <a:off x="717962" y="2434131"/>
            <a:ext cx="6255435" cy="297981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198511" y="672868"/>
            <a:ext cx="4649359" cy="474107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279179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1B1AF"/>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5267" y="2286000"/>
            <a:ext cx="4895851"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4" name="Slide Number Placeholder 3"/>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421323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184826"/>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114612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6978651" y="0"/>
            <a:ext cx="521334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8183540" y="586171"/>
            <a:ext cx="2269067"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73150" y="446089"/>
            <a:ext cx="6596501"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126645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14176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0904" y="-20086"/>
            <a:ext cx="1111025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1079997" y="1801091"/>
            <a:ext cx="10032004" cy="4057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351288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1B1AF"/>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2951396"/>
            <a:ext cx="10035116"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1073151" y="5281201"/>
            <a:ext cx="10035116"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6" name="Slide Number Placeholder 5"/>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399337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79995" y="2222288"/>
            <a:ext cx="4894297"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7" y="2222288"/>
            <a:ext cx="489429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7" name="Slide Number Placeholder 6"/>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270458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184826"/>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995" y="2174875"/>
            <a:ext cx="489429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79996" y="2751138"/>
            <a:ext cx="491652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7" y="2174875"/>
            <a:ext cx="48942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7" y="2751138"/>
            <a:ext cx="489429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9" name="Slide Number Placeholder 8"/>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397576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151416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0904" y="123407"/>
            <a:ext cx="11110259" cy="97045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5" name="Slide Number Placeholder 4"/>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104178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16948" y="5963696"/>
            <a:ext cx="1324215" cy="365125"/>
          </a:xfrm>
          <a:prstGeom prst="rect">
            <a:avLst/>
          </a:prstGeom>
        </p:spPr>
        <p:txBody>
          <a:bodyPr/>
          <a:lstStyle/>
          <a:p>
            <a:pPr defTabSz="457200"/>
            <a:r>
              <a:rPr lang="en-US" dirty="0">
                <a:solidFill>
                  <a:prstClr val="white"/>
                </a:solidFill>
              </a:rPr>
              <a:t>7/16/20</a:t>
            </a:r>
          </a:p>
        </p:txBody>
      </p:sp>
      <p:sp>
        <p:nvSpPr>
          <p:cNvPr id="4" name="Slide Number Placeholder 3"/>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31130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1B1AF"/>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7" name="Slide Number Placeholder 6"/>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209543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995" y="727522"/>
            <a:ext cx="4668731"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1079995" y="2344684"/>
            <a:ext cx="466873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52CFC7EA-402D-4EAF-81C8-61A12BFE786E}"/>
              </a:ext>
            </a:extLst>
          </p:cNvPr>
          <p:cNvSpPr>
            <a:spLocks noGrp="1"/>
          </p:cNvSpPr>
          <p:nvPr>
            <p:ph type="dt" sz="half" idx="10"/>
          </p:nvPr>
        </p:nvSpPr>
        <p:spPr>
          <a:xfrm>
            <a:off x="10416948" y="5963696"/>
            <a:ext cx="1324215" cy="365125"/>
          </a:xfrm>
          <a:prstGeom prst="rect">
            <a:avLst/>
          </a:prstGeom>
        </p:spPr>
        <p:txBody>
          <a:bodyPr/>
          <a:lstStyle>
            <a:lvl1pPr>
              <a:defRPr/>
            </a:lvl1pPr>
          </a:lstStyle>
          <a:p>
            <a:pPr defTabSz="457200"/>
            <a:r>
              <a:rPr lang="en-US" dirty="0">
                <a:solidFill>
                  <a:prstClr val="white"/>
                </a:solidFill>
              </a:rPr>
              <a:t>7/16/20</a:t>
            </a:r>
          </a:p>
        </p:txBody>
      </p:sp>
      <p:sp>
        <p:nvSpPr>
          <p:cNvPr id="10" name="Slide Number Placeholder 6">
            <a:extLst>
              <a:ext uri="{FF2B5EF4-FFF2-40B4-BE49-F238E27FC236}">
                <a16:creationId xmlns:a16="http://schemas.microsoft.com/office/drawing/2014/main" id="{022F81BB-ED0C-48F2-9B7F-632F4311CE6B}"/>
              </a:ext>
            </a:extLst>
          </p:cNvPr>
          <p:cNvSpPr>
            <a:spLocks noGrp="1"/>
          </p:cNvSpPr>
          <p:nvPr>
            <p:ph type="sldNum" sz="quarter" idx="12"/>
          </p:nvPr>
        </p:nvSpPr>
        <p:spPr>
          <a:xfrm>
            <a:off x="10416948" y="6369468"/>
            <a:ext cx="1324215" cy="365125"/>
          </a:xfrm>
          <a:prstGeom prst="rect">
            <a:avLst/>
          </a:prstGeom>
        </p:spPr>
        <p:txBody>
          <a:body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Tree>
    <p:extLst>
      <p:ext uri="{BB962C8B-B14F-4D97-AF65-F5344CB8AC3E}">
        <p14:creationId xmlns:p14="http://schemas.microsoft.com/office/powerpoint/2010/main" val="47450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904" y="447188"/>
            <a:ext cx="1111025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30904" y="1708199"/>
            <a:ext cx="11110259" cy="4150600"/>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ttps://www.hrstrategyforum.org/graphics/logo.png">
            <a:extLst>
              <a:ext uri="{FF2B5EF4-FFF2-40B4-BE49-F238E27FC236}">
                <a16:creationId xmlns:a16="http://schemas.microsoft.com/office/drawing/2014/main" id="{80CFAFD9-E5D6-4FF0-9EB7-FDDD9A6067F8}"/>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670" y="6025487"/>
            <a:ext cx="1047938" cy="762000"/>
          </a:xfrm>
          <a:prstGeom prst="rect">
            <a:avLst/>
          </a:prstGeom>
          <a:ln>
            <a:noFill/>
          </a:ln>
          <a:effectLst/>
        </p:spPr>
      </p:pic>
      <p:sp>
        <p:nvSpPr>
          <p:cNvPr id="8" name="Rectangle 7">
            <a:extLst>
              <a:ext uri="{FF2B5EF4-FFF2-40B4-BE49-F238E27FC236}">
                <a16:creationId xmlns:a16="http://schemas.microsoft.com/office/drawing/2014/main" id="{05A97ED8-DF96-4906-A610-6796E0D69FB7}"/>
              </a:ext>
            </a:extLst>
          </p:cNvPr>
          <p:cNvSpPr/>
          <p:nvPr userDrawn="1"/>
        </p:nvSpPr>
        <p:spPr>
          <a:xfrm>
            <a:off x="1239111" y="6382092"/>
            <a:ext cx="7098496" cy="338554"/>
          </a:xfrm>
          <a:prstGeom prst="rect">
            <a:avLst/>
          </a:prstGeom>
        </p:spPr>
        <p:txBody>
          <a:bodyPr wrap="square">
            <a:spAutoFit/>
          </a:bodyPr>
          <a:lstStyle/>
          <a:p>
            <a:r>
              <a:rPr lang="en-IN" sz="1600" spc="0" baseline="0" dirty="0">
                <a:latin typeface="Omnes" panose="02000606040000020004" pitchFamily="50" charset="0"/>
              </a:rPr>
              <a:t>2020 Theme: Future-Ready HR: Evolving Leadership, Culture and Work</a:t>
            </a:r>
          </a:p>
        </p:txBody>
      </p:sp>
      <p:sp>
        <p:nvSpPr>
          <p:cNvPr id="9" name="Rectangle 8">
            <a:extLst>
              <a:ext uri="{FF2B5EF4-FFF2-40B4-BE49-F238E27FC236}">
                <a16:creationId xmlns:a16="http://schemas.microsoft.com/office/drawing/2014/main" id="{9B0DCD20-B5B6-40BA-AECB-560778C2C12F}"/>
              </a:ext>
            </a:extLst>
          </p:cNvPr>
          <p:cNvSpPr/>
          <p:nvPr userDrawn="1"/>
        </p:nvSpPr>
        <p:spPr>
          <a:xfrm>
            <a:off x="1239110" y="6041362"/>
            <a:ext cx="6944308" cy="338554"/>
          </a:xfrm>
          <a:prstGeom prst="rect">
            <a:avLst/>
          </a:prstGeom>
        </p:spPr>
        <p:txBody>
          <a:bodyPr wrap="square">
            <a:spAutoFit/>
          </a:bodyPr>
          <a:lstStyle/>
          <a:p>
            <a:r>
              <a:rPr lang="en-IN" sz="1600" dirty="0">
                <a:latin typeface="Omnes" panose="02000606040000020004" pitchFamily="50" charset="0"/>
              </a:rPr>
              <a:t>Let’s Lunch – Returning to the Office</a:t>
            </a:r>
            <a:endParaRPr lang="en-US" sz="1600" dirty="0">
              <a:latin typeface="Omnes" panose="02000606040000020004" pitchFamily="50" charset="0"/>
            </a:endParaRPr>
          </a:p>
        </p:txBody>
      </p:sp>
      <p:grpSp>
        <p:nvGrpSpPr>
          <p:cNvPr id="10" name="Group 9">
            <a:extLst>
              <a:ext uri="{FF2B5EF4-FFF2-40B4-BE49-F238E27FC236}">
                <a16:creationId xmlns:a16="http://schemas.microsoft.com/office/drawing/2014/main" id="{2389BE3E-CEB5-4F3A-90AB-3B5085502C73}"/>
              </a:ext>
            </a:extLst>
          </p:cNvPr>
          <p:cNvGrpSpPr/>
          <p:nvPr userDrawn="1"/>
        </p:nvGrpSpPr>
        <p:grpSpPr>
          <a:xfrm>
            <a:off x="8069049" y="6160779"/>
            <a:ext cx="537115" cy="519917"/>
            <a:chOff x="2802440" y="361358"/>
            <a:chExt cx="954199" cy="923646"/>
          </a:xfrm>
          <a:solidFill>
            <a:schemeClr val="tx1"/>
          </a:solidFill>
        </p:grpSpPr>
        <p:grpSp>
          <p:nvGrpSpPr>
            <p:cNvPr id="11" name="Group 10">
              <a:extLst>
                <a:ext uri="{FF2B5EF4-FFF2-40B4-BE49-F238E27FC236}">
                  <a16:creationId xmlns:a16="http://schemas.microsoft.com/office/drawing/2014/main" id="{80758F7D-16D0-4D32-BEDB-E2240F02E83B}"/>
                </a:ext>
              </a:extLst>
            </p:cNvPr>
            <p:cNvGrpSpPr/>
            <p:nvPr/>
          </p:nvGrpSpPr>
          <p:grpSpPr>
            <a:xfrm>
              <a:off x="2802440" y="740134"/>
              <a:ext cx="586205" cy="533400"/>
              <a:chOff x="1626460" y="3200400"/>
              <a:chExt cx="2009845" cy="1828800"/>
            </a:xfrm>
            <a:grpFill/>
          </p:grpSpPr>
          <p:sp>
            <p:nvSpPr>
              <p:cNvPr id="22" name="Oval 21">
                <a:extLst>
                  <a:ext uri="{FF2B5EF4-FFF2-40B4-BE49-F238E27FC236}">
                    <a16:creationId xmlns:a16="http://schemas.microsoft.com/office/drawing/2014/main" id="{11BE888A-4528-41F9-BD7F-256617C6D9EC}"/>
                  </a:ext>
                </a:extLst>
              </p:cNvPr>
              <p:cNvSpPr/>
              <p:nvPr/>
            </p:nvSpPr>
            <p:spPr>
              <a:xfrm>
                <a:off x="1626460" y="4419600"/>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7C6B12E-FFE4-49F9-B10B-4B332E908534}"/>
                  </a:ext>
                </a:extLst>
              </p:cNvPr>
              <p:cNvSpPr/>
              <p:nvPr/>
            </p:nvSpPr>
            <p:spPr>
              <a:xfrm>
                <a:off x="2245821" y="3987799"/>
                <a:ext cx="482599" cy="4825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CC6EF1-0EBE-48F4-885E-8323FB72455F}"/>
                  </a:ext>
                </a:extLst>
              </p:cNvPr>
              <p:cNvSpPr/>
              <p:nvPr/>
            </p:nvSpPr>
            <p:spPr>
              <a:xfrm>
                <a:off x="2815506" y="3581400"/>
                <a:ext cx="406400" cy="40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C9EFC85-CC04-4684-A515-60F69CF0B4C2}"/>
                  </a:ext>
                </a:extLst>
              </p:cNvPr>
              <p:cNvSpPr/>
              <p:nvPr/>
            </p:nvSpPr>
            <p:spPr>
              <a:xfrm>
                <a:off x="3281512" y="3200400"/>
                <a:ext cx="354793" cy="3547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CB8C1399-1B6C-4E70-A9D2-4C0497734E96}"/>
                </a:ext>
              </a:extLst>
            </p:cNvPr>
            <p:cNvGrpSpPr/>
            <p:nvPr/>
          </p:nvGrpSpPr>
          <p:grpSpPr>
            <a:xfrm>
              <a:off x="3170434" y="751604"/>
              <a:ext cx="586205" cy="533400"/>
              <a:chOff x="1626460" y="3200400"/>
              <a:chExt cx="2009845" cy="1828800"/>
            </a:xfrm>
            <a:grpFill/>
          </p:grpSpPr>
          <p:sp>
            <p:nvSpPr>
              <p:cNvPr id="18" name="Oval 17">
                <a:extLst>
                  <a:ext uri="{FF2B5EF4-FFF2-40B4-BE49-F238E27FC236}">
                    <a16:creationId xmlns:a16="http://schemas.microsoft.com/office/drawing/2014/main" id="{E17BAF7D-83F7-4423-ACD5-916FF5CA96DA}"/>
                  </a:ext>
                </a:extLst>
              </p:cNvPr>
              <p:cNvSpPr/>
              <p:nvPr/>
            </p:nvSpPr>
            <p:spPr>
              <a:xfrm>
                <a:off x="1626460" y="4419600"/>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FE9F9C4-18DB-40E9-B275-98FAC4A048B2}"/>
                  </a:ext>
                </a:extLst>
              </p:cNvPr>
              <p:cNvSpPr/>
              <p:nvPr/>
            </p:nvSpPr>
            <p:spPr>
              <a:xfrm>
                <a:off x="2245821" y="3987799"/>
                <a:ext cx="482599" cy="4825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52FB856E-9A49-4662-95DC-2636956FE6EA}"/>
                  </a:ext>
                </a:extLst>
              </p:cNvPr>
              <p:cNvSpPr/>
              <p:nvPr/>
            </p:nvSpPr>
            <p:spPr>
              <a:xfrm>
                <a:off x="2815506" y="3581400"/>
                <a:ext cx="406400" cy="40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180C1A24-2F6A-4D3E-B0B5-9871BC605002}"/>
                  </a:ext>
                </a:extLst>
              </p:cNvPr>
              <p:cNvSpPr/>
              <p:nvPr/>
            </p:nvSpPr>
            <p:spPr>
              <a:xfrm>
                <a:off x="3281512" y="3200400"/>
                <a:ext cx="354793" cy="3547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6C46B1D-6F6F-4578-B597-4AE44986908B}"/>
                </a:ext>
              </a:extLst>
            </p:cNvPr>
            <p:cNvGrpSpPr/>
            <p:nvPr/>
          </p:nvGrpSpPr>
          <p:grpSpPr>
            <a:xfrm>
              <a:off x="2826941" y="361358"/>
              <a:ext cx="586205" cy="533400"/>
              <a:chOff x="1626460" y="3200400"/>
              <a:chExt cx="2009845" cy="1828800"/>
            </a:xfrm>
            <a:grpFill/>
          </p:grpSpPr>
          <p:sp>
            <p:nvSpPr>
              <p:cNvPr id="14" name="Oval 13">
                <a:extLst>
                  <a:ext uri="{FF2B5EF4-FFF2-40B4-BE49-F238E27FC236}">
                    <a16:creationId xmlns:a16="http://schemas.microsoft.com/office/drawing/2014/main" id="{2720CF22-0511-498C-B06D-D7EA28D80C83}"/>
                  </a:ext>
                </a:extLst>
              </p:cNvPr>
              <p:cNvSpPr/>
              <p:nvPr/>
            </p:nvSpPr>
            <p:spPr>
              <a:xfrm>
                <a:off x="1626460" y="4419600"/>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8D26DD1-3D5B-4407-83BF-FCCF2BB299F2}"/>
                  </a:ext>
                </a:extLst>
              </p:cNvPr>
              <p:cNvSpPr/>
              <p:nvPr/>
            </p:nvSpPr>
            <p:spPr>
              <a:xfrm>
                <a:off x="2245821" y="3987799"/>
                <a:ext cx="482599" cy="4825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AF92780-7B78-4FB0-8F8A-3DEDBB0ABAF5}"/>
                  </a:ext>
                </a:extLst>
              </p:cNvPr>
              <p:cNvSpPr/>
              <p:nvPr/>
            </p:nvSpPr>
            <p:spPr>
              <a:xfrm>
                <a:off x="2815506" y="3581400"/>
                <a:ext cx="406400" cy="40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A59108B-9372-4969-9E86-6600CDA141D5}"/>
                  </a:ext>
                </a:extLst>
              </p:cNvPr>
              <p:cNvSpPr/>
              <p:nvPr/>
            </p:nvSpPr>
            <p:spPr>
              <a:xfrm>
                <a:off x="3281512" y="3200400"/>
                <a:ext cx="354793" cy="3547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6" name="Date Placeholder 4">
            <a:extLst>
              <a:ext uri="{FF2B5EF4-FFF2-40B4-BE49-F238E27FC236}">
                <a16:creationId xmlns:a16="http://schemas.microsoft.com/office/drawing/2014/main" id="{060612E2-C8C7-4CF5-8768-2C5DA741D162}"/>
              </a:ext>
            </a:extLst>
          </p:cNvPr>
          <p:cNvSpPr>
            <a:spLocks noGrp="1"/>
          </p:cNvSpPr>
          <p:nvPr>
            <p:ph type="dt" sz="half" idx="2"/>
          </p:nvPr>
        </p:nvSpPr>
        <p:spPr>
          <a:xfrm>
            <a:off x="10416948" y="5963696"/>
            <a:ext cx="1324215" cy="365125"/>
          </a:xfrm>
          <a:prstGeom prst="rect">
            <a:avLst/>
          </a:prstGeom>
        </p:spPr>
        <p:txBody>
          <a:bodyPr/>
          <a:lstStyle>
            <a:lvl1pPr>
              <a:defRPr sz="1600">
                <a:latin typeface="Omnes" panose="02000606040000020004"/>
              </a:defRPr>
            </a:lvl1pPr>
          </a:lstStyle>
          <a:p>
            <a:pPr defTabSz="457200"/>
            <a:r>
              <a:rPr lang="en-US" dirty="0">
                <a:solidFill>
                  <a:prstClr val="white"/>
                </a:solidFill>
              </a:rPr>
              <a:t>7/16/20</a:t>
            </a:r>
          </a:p>
        </p:txBody>
      </p:sp>
      <p:sp>
        <p:nvSpPr>
          <p:cNvPr id="27" name="Slide Number Placeholder 6">
            <a:extLst>
              <a:ext uri="{FF2B5EF4-FFF2-40B4-BE49-F238E27FC236}">
                <a16:creationId xmlns:a16="http://schemas.microsoft.com/office/drawing/2014/main" id="{20775404-4991-4066-B67E-684FAEADC0A5}"/>
              </a:ext>
            </a:extLst>
          </p:cNvPr>
          <p:cNvSpPr>
            <a:spLocks noGrp="1"/>
          </p:cNvSpPr>
          <p:nvPr>
            <p:ph type="sldNum" sz="quarter" idx="4"/>
          </p:nvPr>
        </p:nvSpPr>
        <p:spPr>
          <a:xfrm>
            <a:off x="10416948" y="6369468"/>
            <a:ext cx="1324215" cy="365125"/>
          </a:xfrm>
          <a:prstGeom prst="rect">
            <a:avLst/>
          </a:prstGeom>
        </p:spPr>
        <p:txBody>
          <a:bodyPr/>
          <a:lstStyle>
            <a:lvl1pPr>
              <a:defRPr sz="1600" baseline="0">
                <a:latin typeface="Omnes" panose="02000606040000020004"/>
              </a:defRPr>
            </a:lvl1pPr>
          </a:lstStyle>
          <a:p>
            <a:pPr defTabSz="457200"/>
            <a:fld id="{B6F15528-21DE-4FAA-801E-634DDDAF4B2B}" type="slidenum">
              <a:rPr lang="en-US" smtClean="0">
                <a:solidFill>
                  <a:srgbClr val="00C6BB"/>
                </a:solidFill>
              </a:rPr>
              <a:pPr defTabSz="457200"/>
              <a:t>‹#›</a:t>
            </a:fld>
            <a:endParaRPr lang="en-US" dirty="0">
              <a:solidFill>
                <a:srgbClr val="00C6BB"/>
              </a:solidFill>
            </a:endParaRPr>
          </a:p>
        </p:txBody>
      </p:sp>
      <p:sp>
        <p:nvSpPr>
          <p:cNvPr id="28" name="Date Placeholder 4">
            <a:extLst>
              <a:ext uri="{FF2B5EF4-FFF2-40B4-BE49-F238E27FC236}">
                <a16:creationId xmlns:a16="http://schemas.microsoft.com/office/drawing/2014/main" id="{C8358E01-6D42-4F49-8EDD-AF11388C63B0}"/>
              </a:ext>
            </a:extLst>
          </p:cNvPr>
          <p:cNvSpPr txBox="1">
            <a:spLocks/>
          </p:cNvSpPr>
          <p:nvPr userDrawn="1"/>
        </p:nvSpPr>
        <p:spPr>
          <a:xfrm>
            <a:off x="10569348" y="6116096"/>
            <a:ext cx="13242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prstClr val="white"/>
              </a:solidFill>
            </a:endParaRPr>
          </a:p>
        </p:txBody>
      </p:sp>
      <p:sp>
        <p:nvSpPr>
          <p:cNvPr id="29" name="Slide Number Placeholder 6">
            <a:extLst>
              <a:ext uri="{FF2B5EF4-FFF2-40B4-BE49-F238E27FC236}">
                <a16:creationId xmlns:a16="http://schemas.microsoft.com/office/drawing/2014/main" id="{EF5DE387-B84E-4E03-8F2B-A8EC9CA9276E}"/>
              </a:ext>
            </a:extLst>
          </p:cNvPr>
          <p:cNvSpPr txBox="1">
            <a:spLocks/>
          </p:cNvSpPr>
          <p:nvPr userDrawn="1"/>
        </p:nvSpPr>
        <p:spPr>
          <a:xfrm>
            <a:off x="10569348" y="6521868"/>
            <a:ext cx="13242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endParaRPr lang="en-US" dirty="0">
              <a:solidFill>
                <a:srgbClr val="00C6BB"/>
              </a:solidFill>
            </a:endParaRPr>
          </a:p>
        </p:txBody>
      </p:sp>
    </p:spTree>
    <p:extLst>
      <p:ext uri="{BB962C8B-B14F-4D97-AF65-F5344CB8AC3E}">
        <p14:creationId xmlns:p14="http://schemas.microsoft.com/office/powerpoint/2010/main" val="12542385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webextension" Target="../webextensions/webextension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OHb99HeUFILvw6LvDNwKdQ"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hyperlink" Target="https://www.linkedin.com/groups/49660" TargetMode="External"/><Relationship Id="rId1" Type="http://schemas.openxmlformats.org/officeDocument/2006/relationships/slideLayout" Target="../slideLayouts/slideLayout3.xml"/><Relationship Id="rId6" Type="http://schemas.openxmlformats.org/officeDocument/2006/relationships/hyperlink" Target="https://twitter.com/HRSF_CA" TargetMode="External"/><Relationship Id="rId5" Type="http://schemas.openxmlformats.org/officeDocument/2006/relationships/image" Target="../media/image27.png"/><Relationship Id="rId4" Type="http://schemas.openxmlformats.org/officeDocument/2006/relationships/hyperlink" Target="https://www.facebook.com/hrstrategyforum/" TargetMode="Externa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lack-redir.net/link?url=https%3A%2F%2Fwww.linkedin.com%2Fgroups%2F13841513%2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insight.humancapitalgrowth.com/index.php/294427?lang=en"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D108-F761-4BF2-A990-903B038A79FF}"/>
              </a:ext>
            </a:extLst>
          </p:cNvPr>
          <p:cNvSpPr>
            <a:spLocks noGrp="1"/>
          </p:cNvSpPr>
          <p:nvPr>
            <p:ph type="title"/>
          </p:nvPr>
        </p:nvSpPr>
        <p:spPr>
          <a:xfrm>
            <a:off x="540870" y="0"/>
            <a:ext cx="11110259" cy="970450"/>
          </a:xfrm>
        </p:spPr>
        <p:txBody>
          <a:bodyPr/>
          <a:lstStyle/>
          <a:p>
            <a:r>
              <a:rPr lang="en-US" dirty="0">
                <a:latin typeface="Arial" panose="020B0604020202020204" pitchFamily="34" charset="0"/>
                <a:cs typeface="Arial" panose="020B0604020202020204" pitchFamily="34" charset="0"/>
              </a:rPr>
              <a:t>How you can participate. . .</a:t>
            </a:r>
          </a:p>
        </p:txBody>
      </p:sp>
      <p:sp>
        <p:nvSpPr>
          <p:cNvPr id="3" name="TextBox 2">
            <a:extLst>
              <a:ext uri="{FF2B5EF4-FFF2-40B4-BE49-F238E27FC236}">
                <a16:creationId xmlns:a16="http://schemas.microsoft.com/office/drawing/2014/main" id="{4F0F023A-11CB-4E10-85AB-70F0A6F6C582}"/>
              </a:ext>
            </a:extLst>
          </p:cNvPr>
          <p:cNvSpPr txBox="1"/>
          <p:nvPr/>
        </p:nvSpPr>
        <p:spPr>
          <a:xfrm>
            <a:off x="380999" y="1758913"/>
            <a:ext cx="11430000" cy="3416320"/>
          </a:xfrm>
          <a:prstGeom prst="rect">
            <a:avLst/>
          </a:prstGeom>
          <a:noFill/>
        </p:spPr>
        <p:txBody>
          <a:bodyPr wrap="square" rtlCol="0">
            <a:spAutoFit/>
          </a:bodyPr>
          <a:lstStyle/>
          <a:p>
            <a:pPr marL="574675" lvl="1">
              <a:spcBef>
                <a:spcPct val="0"/>
              </a:spcBef>
            </a:pPr>
            <a:endParaRPr lang="en-US" altLang="en-US" sz="2400" b="1" dirty="0">
              <a:solidFill>
                <a:schemeClr val="accent1">
                  <a:lumMod val="75000"/>
                </a:schemeClr>
              </a:solidFill>
              <a:latin typeface="Arial" panose="020B0604020202020204" pitchFamily="34" charset="0"/>
              <a:ea typeface="Osaka" pitchFamily="1" charset="-128"/>
              <a:cs typeface="Arial" panose="020B0604020202020204" pitchFamily="34" charset="0"/>
            </a:endParaRP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In Menti (</a:t>
            </a:r>
            <a:r>
              <a:rPr lang="en-US" altLang="en-US" sz="2400" b="1" dirty="0">
                <a:solidFill>
                  <a:srgbClr val="00C6BB"/>
                </a:solidFill>
                <a:latin typeface="Arial" panose="020B0604020202020204" pitchFamily="34" charset="0"/>
                <a:ea typeface="Osaka" pitchFamily="1" charset="-128"/>
                <a:cs typeface="Arial" panose="020B0604020202020204" pitchFamily="34" charset="0"/>
                <a:hlinkClick r:id="rId2">
                  <a:extLst>
                    <a:ext uri="{A12FA001-AC4F-418D-AE19-62706E023703}">
                      <ahyp:hlinkClr xmlns:ahyp="http://schemas.microsoft.com/office/drawing/2018/hyperlinkcolor" val="tx"/>
                    </a:ext>
                  </a:extLst>
                </a:hlinkClick>
              </a:rPr>
              <a:t>www.menti.com</a:t>
            </a:r>
            <a:r>
              <a:rPr lang="en-US" altLang="en-US" sz="2400" b="1" dirty="0">
                <a:solidFill>
                  <a:srgbClr val="00C6BB"/>
                </a:solidFill>
                <a:latin typeface="Arial" panose="020B0604020202020204" pitchFamily="34" charset="0"/>
                <a:ea typeface="Osaka" pitchFamily="1" charset="-128"/>
                <a:cs typeface="Arial" panose="020B0604020202020204" pitchFamily="34" charset="0"/>
              </a:rPr>
              <a:t>), your code is 824080.</a:t>
            </a:r>
          </a:p>
          <a:p>
            <a:pPr marL="917575" lvl="1" indent="-342900">
              <a:spcBef>
                <a:spcPct val="0"/>
              </a:spcBef>
              <a:buFont typeface="Wingdings" panose="05000000000000000000" pitchFamily="2" charset="2"/>
              <a:buChar char="Ø"/>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What words come to mind that describe your greatest concerns about planning or implementing RTO strategies?</a:t>
            </a:r>
          </a:p>
          <a:p>
            <a:pPr marL="917575" lvl="1" indent="-342900">
              <a:spcBef>
                <a:spcPct val="0"/>
              </a:spcBef>
              <a:buFont typeface="Wingdings" panose="05000000000000000000" pitchFamily="2" charset="2"/>
              <a:buChar char="§"/>
            </a:pPr>
            <a:endParaRPr lang="en-US" altLang="en-US" sz="2400" b="1" dirty="0">
              <a:solidFill>
                <a:srgbClr val="00C6BB"/>
              </a:solidFill>
              <a:latin typeface="Arial" panose="020B0604020202020204" pitchFamily="34" charset="0"/>
              <a:ea typeface="Osaka" pitchFamily="1" charset="-128"/>
              <a:cs typeface="Arial" panose="020B0604020202020204" pitchFamily="34" charset="0"/>
            </a:endParaRP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Questions for the panelist will be captured in Chat.</a:t>
            </a:r>
          </a:p>
          <a:p>
            <a:pPr marL="460375" indent="-342900">
              <a:spcBef>
                <a:spcPct val="0"/>
              </a:spcBef>
              <a:buFont typeface="Wingdings" panose="05000000000000000000" pitchFamily="2" charset="2"/>
              <a:buChar char="§"/>
            </a:pPr>
            <a:endParaRPr lang="en-US" altLang="en-US" sz="2400" b="1" dirty="0">
              <a:solidFill>
                <a:srgbClr val="00C6BB"/>
              </a:solidFill>
              <a:latin typeface="Arial" panose="020B0604020202020204" pitchFamily="34" charset="0"/>
              <a:ea typeface="Osaka" pitchFamily="1" charset="-128"/>
              <a:cs typeface="Arial" panose="020B0604020202020204" pitchFamily="34" charset="0"/>
            </a:endParaRP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Breakout groups after the Panel Discussion will help us focus on key concerns/questions.</a:t>
            </a:r>
          </a:p>
        </p:txBody>
      </p:sp>
      <p:sp>
        <p:nvSpPr>
          <p:cNvPr id="5" name="Date Placeholder 4">
            <a:extLst>
              <a:ext uri="{FF2B5EF4-FFF2-40B4-BE49-F238E27FC236}">
                <a16:creationId xmlns:a16="http://schemas.microsoft.com/office/drawing/2014/main" id="{2D3A75A7-EE6A-40EF-8CDD-FB06BBAE010B}"/>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6" name="Slide Number Placeholder 6">
            <a:extLst>
              <a:ext uri="{FF2B5EF4-FFF2-40B4-BE49-F238E27FC236}">
                <a16:creationId xmlns:a16="http://schemas.microsoft.com/office/drawing/2014/main" id="{FCF4C624-D342-4104-861F-77F6ED0017C7}"/>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a:t>
            </a:fld>
            <a:endParaRPr lang="en-US" dirty="0">
              <a:solidFill>
                <a:srgbClr val="00C6BB"/>
              </a:solidFill>
            </a:endParaRPr>
          </a:p>
        </p:txBody>
      </p:sp>
    </p:spTree>
    <p:extLst>
      <p:ext uri="{BB962C8B-B14F-4D97-AF65-F5344CB8AC3E}">
        <p14:creationId xmlns:p14="http://schemas.microsoft.com/office/powerpoint/2010/main" val="43385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39DB-B93B-44D8-8340-FD0AE427F914}"/>
              </a:ext>
            </a:extLst>
          </p:cNvPr>
          <p:cNvSpPr>
            <a:spLocks noGrp="1"/>
          </p:cNvSpPr>
          <p:nvPr>
            <p:ph type="title"/>
          </p:nvPr>
        </p:nvSpPr>
        <p:spPr>
          <a:xfrm>
            <a:off x="1341396" y="418383"/>
            <a:ext cx="5150464" cy="703186"/>
          </a:xfrm>
        </p:spPr>
        <p:txBody>
          <a:bodyPr/>
          <a:lstStyle/>
          <a:p>
            <a:r>
              <a:rPr lang="en-US" sz="4400" dirty="0">
                <a:latin typeface="Arial" panose="020B0604020202020204" pitchFamily="34" charset="0"/>
                <a:cs typeface="Arial" panose="020B0604020202020204" pitchFamily="34" charset="0"/>
              </a:rPr>
              <a:t>Today’s Program</a:t>
            </a:r>
          </a:p>
        </p:txBody>
      </p:sp>
      <p:pic>
        <p:nvPicPr>
          <p:cNvPr id="9" name="Content Placeholder 8" descr="A person smiling for the camera&#10;&#10;Description automatically generated">
            <a:extLst>
              <a:ext uri="{FF2B5EF4-FFF2-40B4-BE49-F238E27FC236}">
                <a16:creationId xmlns:a16="http://schemas.microsoft.com/office/drawing/2014/main" id="{938282ED-247E-4E81-9C3A-0EB362299034}"/>
              </a:ext>
            </a:extLst>
          </p:cNvPr>
          <p:cNvPicPr>
            <a:picLocks noGrp="1"/>
          </p:cNvPicPr>
          <p:nvPr>
            <p:ph sz="half" idx="2"/>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36188"/>
          <a:stretch/>
        </p:blipFill>
        <p:spPr>
          <a:xfrm>
            <a:off x="1421810" y="2084626"/>
            <a:ext cx="2114492" cy="1828800"/>
          </a:xfrm>
        </p:spPr>
      </p:pic>
      <p:pic>
        <p:nvPicPr>
          <p:cNvPr id="12" name="Content Placeholder 11" descr="A person wearing a suit and tie smiling at the camera&#10;&#10;Description automatically generated">
            <a:extLst>
              <a:ext uri="{FF2B5EF4-FFF2-40B4-BE49-F238E27FC236}">
                <a16:creationId xmlns:a16="http://schemas.microsoft.com/office/drawing/2014/main" id="{EE317F6C-0C57-477A-967A-38A6B3C19306}"/>
              </a:ext>
            </a:extLst>
          </p:cNvPr>
          <p:cNvPicPr>
            <a:picLocks noGrp="1"/>
          </p:cNvPicPr>
          <p:nvPr>
            <p:ph sz="quarter" idx="4"/>
          </p:nvPr>
        </p:nvPicPr>
        <p:blipFill rotWithShape="1">
          <a:blip r:embed="rId4">
            <a:extLst>
              <a:ext uri="{28A0092B-C50C-407E-A947-70E740481C1C}">
                <a14:useLocalDpi xmlns:a14="http://schemas.microsoft.com/office/drawing/2010/main" val="0"/>
              </a:ext>
            </a:extLst>
          </a:blip>
          <a:srcRect l="30613" t="891" r="12471" b="64738"/>
          <a:stretch/>
        </p:blipFill>
        <p:spPr>
          <a:xfrm>
            <a:off x="8349418" y="2060276"/>
            <a:ext cx="2114492" cy="1828800"/>
          </a:xfrm>
        </p:spPr>
      </p:pic>
      <p:sp>
        <p:nvSpPr>
          <p:cNvPr id="10" name="Rectangle 9">
            <a:extLst>
              <a:ext uri="{FF2B5EF4-FFF2-40B4-BE49-F238E27FC236}">
                <a16:creationId xmlns:a16="http://schemas.microsoft.com/office/drawing/2014/main" id="{DCFA5EBB-6F71-43FA-86F8-C9DDEBF92643}"/>
              </a:ext>
            </a:extLst>
          </p:cNvPr>
          <p:cNvSpPr/>
          <p:nvPr/>
        </p:nvSpPr>
        <p:spPr>
          <a:xfrm>
            <a:off x="1341396" y="4112732"/>
            <a:ext cx="2662901" cy="1138773"/>
          </a:xfrm>
          <a:prstGeom prst="rect">
            <a:avLst/>
          </a:prstGeom>
        </p:spPr>
        <p:txBody>
          <a:bodyPr wrap="square">
            <a:spAutoFit/>
          </a:bodyPr>
          <a:lstStyle/>
          <a:p>
            <a:pPr>
              <a:spcAft>
                <a:spcPts val="0"/>
              </a:spcAft>
            </a:pPr>
            <a:r>
              <a:rPr lang="en-US" b="1" dirty="0">
                <a:solidFill>
                  <a:srgbClr val="01B1AF"/>
                </a:solidFill>
              </a:rPr>
              <a:t>JULIE CURRIE</a:t>
            </a:r>
            <a:endParaRPr lang="en-US" dirty="0">
              <a:solidFill>
                <a:srgbClr val="01B1AF"/>
              </a:solidFill>
            </a:endParaRPr>
          </a:p>
          <a:p>
            <a:pPr>
              <a:spcAft>
                <a:spcPts val="0"/>
              </a:spcAft>
            </a:pPr>
            <a:r>
              <a:rPr lang="en-US" sz="1600" dirty="0">
                <a:solidFill>
                  <a:srgbClr val="01B1AF"/>
                </a:solidFill>
              </a:rPr>
              <a:t>VP Human Resources</a:t>
            </a:r>
          </a:p>
          <a:p>
            <a:pPr>
              <a:spcAft>
                <a:spcPts val="0"/>
              </a:spcAft>
            </a:pPr>
            <a:r>
              <a:rPr lang="en-US" sz="1600" dirty="0">
                <a:solidFill>
                  <a:srgbClr val="01B1AF"/>
                </a:solidFill>
              </a:rPr>
              <a:t>Western Digital</a:t>
            </a:r>
          </a:p>
          <a:p>
            <a:pPr>
              <a:spcAft>
                <a:spcPts val="0"/>
              </a:spcAft>
            </a:pPr>
            <a:r>
              <a:rPr lang="en-US" dirty="0"/>
              <a:t> </a:t>
            </a:r>
            <a:endParaRPr lang="en-US" dirty="0">
              <a:effectLst/>
            </a:endParaRPr>
          </a:p>
        </p:txBody>
      </p:sp>
      <p:graphicFrame>
        <p:nvGraphicFramePr>
          <p:cNvPr id="15" name="Table 14">
            <a:extLst>
              <a:ext uri="{FF2B5EF4-FFF2-40B4-BE49-F238E27FC236}">
                <a16:creationId xmlns:a16="http://schemas.microsoft.com/office/drawing/2014/main" id="{2122CBF2-15E2-45B0-BA93-DAA333623873}"/>
              </a:ext>
            </a:extLst>
          </p:cNvPr>
          <p:cNvGraphicFramePr>
            <a:graphicFrameLocks noGrp="1"/>
          </p:cNvGraphicFramePr>
          <p:nvPr>
            <p:extLst>
              <p:ext uri="{D42A27DB-BD31-4B8C-83A1-F6EECF244321}">
                <p14:modId xmlns:p14="http://schemas.microsoft.com/office/powerpoint/2010/main" val="3221736569"/>
              </p:ext>
            </p:extLst>
          </p:nvPr>
        </p:nvGraphicFramePr>
        <p:xfrm>
          <a:off x="8194192" y="4011338"/>
          <a:ext cx="3968053" cy="1329511"/>
        </p:xfrm>
        <a:graphic>
          <a:graphicData uri="http://schemas.openxmlformats.org/drawingml/2006/table">
            <a:tbl>
              <a:tblPr/>
              <a:tblGrid>
                <a:gridCol w="3968053">
                  <a:extLst>
                    <a:ext uri="{9D8B030D-6E8A-4147-A177-3AD203B41FA5}">
                      <a16:colId xmlns:a16="http://schemas.microsoft.com/office/drawing/2014/main" val="2145207366"/>
                    </a:ext>
                  </a:extLst>
                </a:gridCol>
              </a:tblGrid>
              <a:tr h="1329511">
                <a:tc>
                  <a:txBody>
                    <a:bodyPr/>
                    <a:lstStyle/>
                    <a:p>
                      <a:pPr algn="l">
                        <a:spcAft>
                          <a:spcPts val="0"/>
                        </a:spcAft>
                      </a:pPr>
                      <a:r>
                        <a:rPr lang="en-US" b="1" dirty="0">
                          <a:solidFill>
                            <a:srgbClr val="01B1AF"/>
                          </a:solidFill>
                          <a:effectLst/>
                        </a:rPr>
                        <a:t>JEANINE D. DEBACKER</a:t>
                      </a:r>
                      <a:endParaRPr lang="en-US" dirty="0">
                        <a:solidFill>
                          <a:srgbClr val="01B1AF"/>
                        </a:solidFill>
                        <a:effectLst/>
                      </a:endParaRPr>
                    </a:p>
                    <a:p>
                      <a:pPr algn="l">
                        <a:spcAft>
                          <a:spcPts val="0"/>
                        </a:spcAft>
                      </a:pPr>
                      <a:r>
                        <a:rPr lang="en-US" sz="1600" dirty="0">
                          <a:solidFill>
                            <a:srgbClr val="01B1AF"/>
                          </a:solidFill>
                          <a:effectLst/>
                        </a:rPr>
                        <a:t>Employment Lawyer, Trainer, Workplace Investigator</a:t>
                      </a:r>
                    </a:p>
                    <a:p>
                      <a:pPr algn="l">
                        <a:spcAft>
                          <a:spcPts val="0"/>
                        </a:spcAft>
                      </a:pPr>
                      <a:r>
                        <a:rPr lang="en-US" sz="1600" dirty="0">
                          <a:solidFill>
                            <a:srgbClr val="01B1AF"/>
                          </a:solidFill>
                          <a:effectLst/>
                        </a:rPr>
                        <a:t>McPharlin, Sprinkles &amp; Thomas LLP</a:t>
                      </a:r>
                    </a:p>
                  </a:txBody>
                  <a:tcPr anchor="ctr">
                    <a:lnL>
                      <a:noFill/>
                    </a:lnL>
                    <a:lnR>
                      <a:noFill/>
                    </a:lnR>
                    <a:lnT>
                      <a:noFill/>
                    </a:lnT>
                    <a:lnB>
                      <a:noFill/>
                    </a:lnB>
                  </a:tcPr>
                </a:tc>
                <a:extLst>
                  <a:ext uri="{0D108BD9-81ED-4DB2-BD59-A6C34878D82A}">
                    <a16:rowId xmlns:a16="http://schemas.microsoft.com/office/drawing/2014/main" val="3989476144"/>
                  </a:ext>
                </a:extLst>
              </a:tr>
            </a:tbl>
          </a:graphicData>
        </a:graphic>
      </p:graphicFrame>
      <p:sp>
        <p:nvSpPr>
          <p:cNvPr id="31" name="Date Placeholder 4">
            <a:extLst>
              <a:ext uri="{FF2B5EF4-FFF2-40B4-BE49-F238E27FC236}">
                <a16:creationId xmlns:a16="http://schemas.microsoft.com/office/drawing/2014/main" id="{C4341A9D-756D-49DB-8245-F44A23296C66}"/>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32" name="Slide Number Placeholder 6">
            <a:extLst>
              <a:ext uri="{FF2B5EF4-FFF2-40B4-BE49-F238E27FC236}">
                <a16:creationId xmlns:a16="http://schemas.microsoft.com/office/drawing/2014/main" id="{680EF293-DB19-4416-AD89-9FD0F086F82B}"/>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10</a:t>
            </a:fld>
            <a:endParaRPr lang="en-US" dirty="0">
              <a:solidFill>
                <a:srgbClr val="00C6BB"/>
              </a:solidFill>
            </a:endParaRPr>
          </a:p>
        </p:txBody>
      </p:sp>
      <p:pic>
        <p:nvPicPr>
          <p:cNvPr id="1034" name="Picture 10" descr="Image result for western digital logo">
            <a:extLst>
              <a:ext uri="{FF2B5EF4-FFF2-40B4-BE49-F238E27FC236}">
                <a16:creationId xmlns:a16="http://schemas.microsoft.com/office/drawing/2014/main" id="{1B3082CD-E26C-40FA-A930-7B8F2EBBAC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883" b="28969"/>
          <a:stretch/>
        </p:blipFill>
        <p:spPr bwMode="auto">
          <a:xfrm>
            <a:off x="1425412" y="5372915"/>
            <a:ext cx="1400175" cy="59013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045EAFC-EE30-4BDD-AA04-C37BABE592BC}"/>
              </a:ext>
            </a:extLst>
          </p:cNvPr>
          <p:cNvSpPr/>
          <p:nvPr/>
        </p:nvSpPr>
        <p:spPr>
          <a:xfrm>
            <a:off x="1950098" y="1714500"/>
            <a:ext cx="1026367" cy="345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3" name="Picture 22" descr="A close up of a sign&#10;&#10;Description automatically generated">
            <a:extLst>
              <a:ext uri="{FF2B5EF4-FFF2-40B4-BE49-F238E27FC236}">
                <a16:creationId xmlns:a16="http://schemas.microsoft.com/office/drawing/2014/main" id="{CDC9505C-C84A-43EE-8867-4052DF64D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6306" y="5313061"/>
            <a:ext cx="1321309" cy="554950"/>
          </a:xfrm>
          <a:prstGeom prst="rect">
            <a:avLst/>
          </a:prstGeom>
          <a:solidFill>
            <a:schemeClr val="tx1"/>
          </a:solidFill>
          <a:ln w="57150">
            <a:solidFill>
              <a:schemeClr val="tx1"/>
            </a:solidFill>
          </a:ln>
        </p:spPr>
      </p:pic>
      <p:pic>
        <p:nvPicPr>
          <p:cNvPr id="17" name="Picture 16" descr="A person wearing a suit and tie smiling at the camera&#10;&#10;Description automatically generated">
            <a:extLst>
              <a:ext uri="{FF2B5EF4-FFF2-40B4-BE49-F238E27FC236}">
                <a16:creationId xmlns:a16="http://schemas.microsoft.com/office/drawing/2014/main" id="{3054583D-D07F-4C3A-A3D8-F04ED88CA0C9}"/>
              </a:ext>
            </a:extLst>
          </p:cNvPr>
          <p:cNvPicPr>
            <a:picLocks/>
          </p:cNvPicPr>
          <p:nvPr/>
        </p:nvPicPr>
        <p:blipFill>
          <a:blip r:embed="rId7">
            <a:extLst>
              <a:ext uri="{BEBA8EAE-BF5A-486C-A8C5-ECC9F3942E4B}">
                <a14:imgProps xmlns:a14="http://schemas.microsoft.com/office/drawing/2010/main">
                  <a14:imgLayer r:embed="rId8">
                    <a14:imgEffect>
                      <a14:artisticCrisscrossEtching trans="94000" pressure="51"/>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86728" y="2084626"/>
            <a:ext cx="2112264" cy="1828800"/>
          </a:xfrm>
          <a:prstGeom prst="rect">
            <a:avLst/>
          </a:prstGeom>
        </p:spPr>
      </p:pic>
      <p:sp>
        <p:nvSpPr>
          <p:cNvPr id="18" name="Rectangle 17">
            <a:extLst>
              <a:ext uri="{FF2B5EF4-FFF2-40B4-BE49-F238E27FC236}">
                <a16:creationId xmlns:a16="http://schemas.microsoft.com/office/drawing/2014/main" id="{C5FC6305-13F8-4A39-BF47-162DF0746D0B}"/>
              </a:ext>
            </a:extLst>
          </p:cNvPr>
          <p:cNvSpPr/>
          <p:nvPr/>
        </p:nvSpPr>
        <p:spPr>
          <a:xfrm>
            <a:off x="4915641" y="4112732"/>
            <a:ext cx="2311851" cy="861774"/>
          </a:xfrm>
          <a:prstGeom prst="rect">
            <a:avLst/>
          </a:prstGeom>
        </p:spPr>
        <p:txBody>
          <a:bodyPr wrap="none">
            <a:spAutoFit/>
          </a:bodyPr>
          <a:lstStyle/>
          <a:p>
            <a:pPr>
              <a:spcAft>
                <a:spcPts val="0"/>
              </a:spcAft>
            </a:pPr>
            <a:r>
              <a:rPr lang="en-US" b="1" dirty="0">
                <a:solidFill>
                  <a:srgbClr val="01B1AF"/>
                </a:solidFill>
              </a:rPr>
              <a:t>DAVID GRAY</a:t>
            </a:r>
            <a:r>
              <a:rPr lang="en-US" dirty="0">
                <a:solidFill>
                  <a:srgbClr val="01B1AF"/>
                </a:solidFill>
              </a:rPr>
              <a:t> </a:t>
            </a:r>
          </a:p>
          <a:p>
            <a:pPr>
              <a:spcAft>
                <a:spcPts val="0"/>
              </a:spcAft>
            </a:pPr>
            <a:r>
              <a:rPr lang="en-US" sz="1600" dirty="0">
                <a:solidFill>
                  <a:srgbClr val="01B1AF"/>
                </a:solidFill>
              </a:rPr>
              <a:t>Senior Vice President </a:t>
            </a:r>
          </a:p>
          <a:p>
            <a:pPr>
              <a:spcAft>
                <a:spcPts val="0"/>
              </a:spcAft>
            </a:pPr>
            <a:r>
              <a:rPr lang="en-US" sz="1600" dirty="0">
                <a:solidFill>
                  <a:srgbClr val="01B1AF"/>
                </a:solidFill>
              </a:rPr>
              <a:t>Colliers International</a:t>
            </a:r>
            <a:endParaRPr lang="en-US" sz="1600" dirty="0">
              <a:solidFill>
                <a:srgbClr val="01B1AF"/>
              </a:solidFill>
              <a:effectLst/>
            </a:endParaRPr>
          </a:p>
        </p:txBody>
      </p:sp>
      <p:pic>
        <p:nvPicPr>
          <p:cNvPr id="1036" name="Picture 12" descr="Colliers International | Brands of the World™ | Download vector ...">
            <a:extLst>
              <a:ext uri="{FF2B5EF4-FFF2-40B4-BE49-F238E27FC236}">
                <a16:creationId xmlns:a16="http://schemas.microsoft.com/office/drawing/2014/main" id="{34A54137-5C09-4974-9B73-9DE056A31EA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4687" b="13733"/>
          <a:stretch/>
        </p:blipFill>
        <p:spPr bwMode="auto">
          <a:xfrm>
            <a:off x="5082649" y="5235368"/>
            <a:ext cx="1016595" cy="72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476A-B665-4D7F-A371-FC3AC50504AC}"/>
              </a:ext>
            </a:extLst>
          </p:cNvPr>
          <p:cNvSpPr>
            <a:spLocks noGrp="1"/>
          </p:cNvSpPr>
          <p:nvPr>
            <p:ph type="title"/>
          </p:nvPr>
        </p:nvSpPr>
        <p:spPr/>
        <p:txBody>
          <a:bodyPr/>
          <a:lstStyle/>
          <a:p>
            <a:r>
              <a:rPr lang="en-US" dirty="0"/>
              <a:t>Greatest concerns about RTO strategies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Mentimeter - Interactive Presentations">
                <a:extLst>
                  <a:ext uri="{FF2B5EF4-FFF2-40B4-BE49-F238E27FC236}">
                    <a16:creationId xmlns:a16="http://schemas.microsoft.com/office/drawing/2014/main" id="{3B455A04-8573-40C7-ABA9-7A482845C796}"/>
                  </a:ext>
                </a:extLst>
              </p:cNvPr>
              <p:cNvGraphicFramePr>
                <a:graphicFrameLocks noGrp="1"/>
              </p:cNvGraphicFramePr>
              <p:nvPr>
                <p:extLst>
                  <p:ext uri="{D42A27DB-BD31-4B8C-83A1-F6EECF244321}">
                    <p14:modId xmlns:p14="http://schemas.microsoft.com/office/powerpoint/2010/main" val="623094285"/>
                  </p:ext>
                </p:extLst>
              </p:nvPr>
            </p:nvGraphicFramePr>
            <p:xfrm>
              <a:off x="296779" y="2101516"/>
              <a:ext cx="11444383" cy="383406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7" name="Add-in 6" title="Mentimeter - Interactive Presentations">
                <a:extLst>
                  <a:ext uri="{FF2B5EF4-FFF2-40B4-BE49-F238E27FC236}">
                    <a16:creationId xmlns:a16="http://schemas.microsoft.com/office/drawing/2014/main" id="{3B455A04-8573-40C7-ABA9-7A482845C796}"/>
                  </a:ext>
                </a:extLst>
              </p:cNvPr>
              <p:cNvPicPr>
                <a:picLocks noGrp="1" noRot="1" noChangeAspect="1" noMove="1" noResize="1" noEditPoints="1" noAdjustHandles="1" noChangeArrowheads="1" noChangeShapeType="1"/>
              </p:cNvPicPr>
              <p:nvPr/>
            </p:nvPicPr>
            <p:blipFill>
              <a:blip r:embed="rId3"/>
              <a:stretch>
                <a:fillRect/>
              </a:stretch>
            </p:blipFill>
            <p:spPr>
              <a:xfrm>
                <a:off x="296779" y="2101516"/>
                <a:ext cx="11444383" cy="3834063"/>
              </a:xfrm>
              <a:prstGeom prst="rect">
                <a:avLst/>
              </a:prstGeom>
            </p:spPr>
          </p:pic>
        </mc:Fallback>
      </mc:AlternateContent>
    </p:spTree>
    <p:extLst>
      <p:ext uri="{BB962C8B-B14F-4D97-AF65-F5344CB8AC3E}">
        <p14:creationId xmlns:p14="http://schemas.microsoft.com/office/powerpoint/2010/main" val="137422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A86B-98AA-4789-83EA-77097340CC7E}"/>
              </a:ext>
            </a:extLst>
          </p:cNvPr>
          <p:cNvSpPr>
            <a:spLocks noGrp="1"/>
          </p:cNvSpPr>
          <p:nvPr>
            <p:ph type="title"/>
          </p:nvPr>
        </p:nvSpPr>
        <p:spPr>
          <a:xfrm>
            <a:off x="865481" y="375408"/>
            <a:ext cx="11080955" cy="4909254"/>
          </a:xfrm>
          <a:effectLst>
            <a:outerShdw blurRad="50800" dir="14400000">
              <a:schemeClr val="tx1">
                <a:alpha val="60000"/>
              </a:schemeClr>
            </a:outerShdw>
          </a:effectLst>
        </p:spPr>
        <p:txBody>
          <a:bodyPr/>
          <a:lstStyle/>
          <a:p>
            <a:pPr marL="171450" lvl="0" indent="-171450" algn="l" defTabSz="914400">
              <a:lnSpc>
                <a:spcPct val="150000"/>
              </a:lnSpc>
              <a:spcBef>
                <a:spcPts val="0"/>
              </a:spcBef>
              <a:buFont typeface="Arial" panose="020B0604020202020204" pitchFamily="34" charset="0"/>
              <a:buChar char="–"/>
              <a:defRPr/>
            </a:pPr>
            <a:br>
              <a:rPr lang="en-US" sz="1200" b="0" dirty="0">
                <a:solidFill>
                  <a:schemeClr val="bg1"/>
                </a:solidFill>
                <a:latin typeface="Arial" panose="020B0604020202020204" pitchFamily="34" charset="0"/>
                <a:ea typeface="ＭＳ Ｐゴシック" pitchFamily="-72" charset="-128"/>
                <a:cs typeface="Arial" panose="020B0604020202020204" pitchFamily="34" charset="0"/>
              </a:rPr>
            </a:br>
            <a:br>
              <a:rPr lang="en-US" sz="1200" b="0" dirty="0">
                <a:solidFill>
                  <a:schemeClr val="bg1"/>
                </a:solidFill>
                <a:latin typeface="Arial" panose="020B0604020202020204" pitchFamily="34" charset="0"/>
                <a:ea typeface="ＭＳ Ｐゴシック" pitchFamily="-72" charset="-128"/>
                <a:cs typeface="Arial" panose="020B0604020202020204" pitchFamily="34" charset="0"/>
              </a:rPr>
            </a:br>
            <a:br>
              <a:rPr lang="en-US" sz="12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1200" b="0" dirty="0">
                <a:solidFill>
                  <a:schemeClr val="bg1"/>
                </a:solidFill>
                <a:latin typeface="Arial" panose="020B0604020202020204" pitchFamily="34" charset="0"/>
                <a:ea typeface="ＭＳ Ｐゴシック" pitchFamily="-72" charset="-128"/>
                <a:cs typeface="Arial" panose="020B0604020202020204" pitchFamily="34" charset="0"/>
              </a:rPr>
              <a:t>■</a:t>
            </a: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Please attend our next full program on Sept. 24</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1200" b="0" dirty="0">
                <a:solidFill>
                  <a:schemeClr val="bg1"/>
                </a:solidFill>
                <a:latin typeface="Arial" panose="020B0604020202020204" pitchFamily="34" charset="0"/>
                <a:ea typeface="ＭＳ Ｐゴシック" pitchFamily="-72" charset="-128"/>
                <a:cs typeface="Arial" panose="020B0604020202020204" pitchFamily="34" charset="0"/>
              </a:rPr>
              <a:t>■</a:t>
            </a: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Join HRSF to get full member benefits</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1200" b="0" dirty="0">
                <a:solidFill>
                  <a:schemeClr val="bg1"/>
                </a:solidFill>
                <a:latin typeface="Arial" panose="020B0604020202020204" pitchFamily="34" charset="0"/>
                <a:ea typeface="ＭＳ Ｐゴシック" pitchFamily="-72" charset="-128"/>
                <a:cs typeface="Arial" panose="020B0604020202020204" pitchFamily="34" charset="0"/>
              </a:rPr>
              <a:t>■</a:t>
            </a: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We would value your increased involvement</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Be a Committee Member, Board Member, Board Leadership</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(Speak to a Board Member or contact our Administrative Offices if interested)</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1200" b="0" dirty="0">
                <a:solidFill>
                  <a:schemeClr val="bg1"/>
                </a:solidFill>
                <a:latin typeface="Arial" panose="020B0604020202020204" pitchFamily="34" charset="0"/>
                <a:ea typeface="ＭＳ Ｐゴシック" pitchFamily="-72" charset="-128"/>
                <a:cs typeface="Arial" panose="020B0604020202020204" pitchFamily="34" charset="0"/>
              </a:rPr>
              <a:t>■</a:t>
            </a: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Visit us online at our website and social media sites     </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Materials, videos, slides, and notes from every presentation</a:t>
            </a:r>
            <a:br>
              <a:rPr lang="en-US" sz="2000" b="0" dirty="0">
                <a:solidFill>
                  <a:schemeClr val="bg1"/>
                </a:solidFill>
                <a:latin typeface="Arial" panose="020B0604020202020204" pitchFamily="34" charset="0"/>
                <a:ea typeface="ＭＳ Ｐゴシック" pitchFamily="-72" charset="-128"/>
                <a:cs typeface="Arial" panose="020B0604020202020204" pitchFamily="34" charset="0"/>
              </a:rPr>
            </a:br>
            <a:r>
              <a:rPr lang="en-US" sz="2000" b="0" dirty="0">
                <a:solidFill>
                  <a:schemeClr val="bg1"/>
                </a:solidFill>
                <a:latin typeface="Arial" panose="020B0604020202020204" pitchFamily="34" charset="0"/>
                <a:ea typeface="ＭＳ Ｐゴシック" pitchFamily="-72" charset="-128"/>
                <a:cs typeface="Arial" panose="020B0604020202020204" pitchFamily="34" charset="0"/>
              </a:rPr>
              <a:t>	Other valuable resources, information, links</a:t>
            </a:r>
            <a:br>
              <a:rPr lang="en-US" sz="2000" b="0" dirty="0">
                <a:solidFill>
                  <a:schemeClr val="bg2"/>
                </a:solidFill>
                <a:latin typeface="Arial" panose="020B0604020202020204" pitchFamily="34" charset="0"/>
                <a:ea typeface="ＭＳ Ｐゴシック" pitchFamily="-72" charset="-128"/>
                <a:cs typeface="Arial" panose="020B0604020202020204" pitchFamily="34" charset="0"/>
              </a:rPr>
            </a:br>
            <a:br>
              <a:rPr lang="en-US" sz="2000" b="0" dirty="0">
                <a:solidFill>
                  <a:schemeClr val="bg2"/>
                </a:solidFill>
                <a:latin typeface="Arial" panose="020B0604020202020204" pitchFamily="34" charset="0"/>
                <a:ea typeface="ＭＳ Ｐゴシック" pitchFamily="-72" charset="-128"/>
                <a:cs typeface="Arial" panose="020B0604020202020204" pitchFamily="34" charset="0"/>
              </a:rPr>
            </a:br>
            <a:endParaRPr lang="en-US" sz="2000" dirty="0">
              <a:solidFill>
                <a:schemeClr val="bg2"/>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3FA9BCF-7296-4B91-9700-80FA1AEAE764}"/>
              </a:ext>
            </a:extLst>
          </p:cNvPr>
          <p:cNvSpPr>
            <a:spLocks noGrp="1"/>
          </p:cNvSpPr>
          <p:nvPr>
            <p:ph type="body" idx="1"/>
          </p:nvPr>
        </p:nvSpPr>
        <p:spPr>
          <a:xfrm>
            <a:off x="4493341" y="5281201"/>
            <a:ext cx="7039898" cy="433955"/>
          </a:xfrm>
          <a:ln>
            <a:solidFill>
              <a:srgbClr val="00C6BB"/>
            </a:solidFill>
          </a:ln>
        </p:spPr>
        <p:txBody>
          <a:bodyPr/>
          <a:lstStyle/>
          <a:p>
            <a:r>
              <a:rPr lang="en-US" sz="2400" dirty="0">
                <a:latin typeface="Arial" panose="020B0604020202020204" pitchFamily="34" charset="0"/>
                <a:ea typeface="ＭＳ Ｐゴシック" pitchFamily="-72" charset="-128"/>
                <a:cs typeface="Arial" panose="020B0604020202020204" pitchFamily="34" charset="0"/>
              </a:rPr>
              <a:t>We appreciate your attendance and participation.</a:t>
            </a:r>
            <a:endParaRPr lang="en-US" sz="2400" dirty="0"/>
          </a:p>
        </p:txBody>
      </p:sp>
      <p:sp>
        <p:nvSpPr>
          <p:cNvPr id="6" name="Date Placeholder 4">
            <a:extLst>
              <a:ext uri="{FF2B5EF4-FFF2-40B4-BE49-F238E27FC236}">
                <a16:creationId xmlns:a16="http://schemas.microsoft.com/office/drawing/2014/main" id="{4402F278-2140-438A-9F71-40532670E7DB}"/>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7" name="Slide Number Placeholder 6">
            <a:extLst>
              <a:ext uri="{FF2B5EF4-FFF2-40B4-BE49-F238E27FC236}">
                <a16:creationId xmlns:a16="http://schemas.microsoft.com/office/drawing/2014/main" id="{51ED14CC-7066-4273-ABA0-E6F9EF2B574D}"/>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12</a:t>
            </a:fld>
            <a:endParaRPr lang="en-US" dirty="0">
              <a:solidFill>
                <a:srgbClr val="00C6BB"/>
              </a:solidFill>
            </a:endParaRPr>
          </a:p>
        </p:txBody>
      </p:sp>
      <p:pic>
        <p:nvPicPr>
          <p:cNvPr id="1031" name="Picture 7">
            <a:hlinkClick r:id="rId2"/>
            <a:extLst>
              <a:ext uri="{FF2B5EF4-FFF2-40B4-BE49-F238E27FC236}">
                <a16:creationId xmlns:a16="http://schemas.microsoft.com/office/drawing/2014/main" id="{D665D080-90B5-4D3F-BCFC-5526A20CE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068" y="3000373"/>
            <a:ext cx="506413"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4"/>
            <a:extLst>
              <a:ext uri="{FF2B5EF4-FFF2-40B4-BE49-F238E27FC236}">
                <a16:creationId xmlns:a16="http://schemas.microsoft.com/office/drawing/2014/main" id="{7A2CCB88-950B-47F3-B52F-CC0A03093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290" y="3000373"/>
            <a:ext cx="506413"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6"/>
            <a:extLst>
              <a:ext uri="{FF2B5EF4-FFF2-40B4-BE49-F238E27FC236}">
                <a16:creationId xmlns:a16="http://schemas.microsoft.com/office/drawing/2014/main" id="{AAEE3A02-BEEC-41F3-92E7-07EAE558F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1512" y="3000373"/>
            <a:ext cx="506413"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hlinkClick r:id="rId8"/>
            <a:extLst>
              <a:ext uri="{FF2B5EF4-FFF2-40B4-BE49-F238E27FC236}">
                <a16:creationId xmlns:a16="http://schemas.microsoft.com/office/drawing/2014/main" id="{A59D0023-B38F-49B6-AF57-C1F4463D69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9734" y="3000373"/>
            <a:ext cx="503238" cy="5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6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9449-50EF-42E6-A5D3-2B3D530F1478}"/>
              </a:ext>
            </a:extLst>
          </p:cNvPr>
          <p:cNvSpPr>
            <a:spLocks noGrp="1"/>
          </p:cNvSpPr>
          <p:nvPr>
            <p:ph type="title"/>
          </p:nvPr>
        </p:nvSpPr>
        <p:spPr/>
        <p:txBody>
          <a:bodyPr anchor="ctr"/>
          <a:lstStyle/>
          <a:p>
            <a:r>
              <a:rPr lang="en-US" dirty="0">
                <a:latin typeface="Arial" panose="020B0604020202020204" pitchFamily="34" charset="0"/>
                <a:cs typeface="Arial" panose="020B0604020202020204" pitchFamily="34" charset="0"/>
              </a:rPr>
              <a:t>Program Evaluation</a:t>
            </a:r>
          </a:p>
        </p:txBody>
      </p:sp>
      <p:sp>
        <p:nvSpPr>
          <p:cNvPr id="3" name="Text Placeholder 2">
            <a:extLst>
              <a:ext uri="{FF2B5EF4-FFF2-40B4-BE49-F238E27FC236}">
                <a16:creationId xmlns:a16="http://schemas.microsoft.com/office/drawing/2014/main" id="{DAF311F9-6135-41E0-936F-2B93A4EFE001}"/>
              </a:ext>
            </a:extLst>
          </p:cNvPr>
          <p:cNvSpPr>
            <a:spLocks noGrp="1"/>
          </p:cNvSpPr>
          <p:nvPr>
            <p:ph type="body" idx="1"/>
          </p:nvPr>
        </p:nvSpPr>
        <p:spPr>
          <a:xfrm>
            <a:off x="717961" y="2434131"/>
            <a:ext cx="11023201" cy="2979811"/>
          </a:xfrm>
        </p:spPr>
        <p:txBody>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We value and use your input.</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This survey will only take 3 minutes.</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Aim your phone at the QR code at right, or click on</a:t>
            </a:r>
          </a:p>
          <a:p>
            <a:r>
              <a:rPr lang="en-US" sz="2000" dirty="0">
                <a:latin typeface="Arial" panose="020B0604020202020204" pitchFamily="34" charset="0"/>
                <a:cs typeface="Arial" panose="020B0604020202020204" pitchFamily="34" charset="0"/>
              </a:rPr>
              <a:t>   	   the link in the confirmation email you received.</a:t>
            </a:r>
          </a:p>
          <a:p>
            <a:pPr marL="342900" indent="-342900">
              <a:buFont typeface="Wingdings" panose="05000000000000000000" pitchFamily="2" charset="2"/>
              <a:buChar char="§"/>
            </a:pPr>
            <a:r>
              <a:rPr lang="en-US" sz="2000" dirty="0">
                <a:solidFill>
                  <a:srgbClr val="FF0000"/>
                </a:solidFill>
                <a:latin typeface="Arial" panose="020B0604020202020204" pitchFamily="34" charset="0"/>
                <a:cs typeface="Arial" panose="020B0604020202020204" pitchFamily="34" charset="0"/>
              </a:rPr>
              <a:t>Qualify for a valuable prize just by participating!</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Thanks for your support!</a:t>
            </a:r>
          </a:p>
        </p:txBody>
      </p:sp>
      <p:sp>
        <p:nvSpPr>
          <p:cNvPr id="4" name="Text Placeholder 3">
            <a:extLst>
              <a:ext uri="{FF2B5EF4-FFF2-40B4-BE49-F238E27FC236}">
                <a16:creationId xmlns:a16="http://schemas.microsoft.com/office/drawing/2014/main" id="{0FFB33AB-C9B7-4551-939D-6BCBFAD71843}"/>
              </a:ext>
            </a:extLst>
          </p:cNvPr>
          <p:cNvSpPr>
            <a:spLocks noGrp="1"/>
          </p:cNvSpPr>
          <p:nvPr>
            <p:ph type="body" sz="quarter" idx="16"/>
          </p:nvPr>
        </p:nvSpPr>
        <p:spPr>
          <a:xfrm>
            <a:off x="7198512" y="672868"/>
            <a:ext cx="4234738" cy="4249329"/>
          </a:xfrm>
          <a:ln>
            <a:solidFill>
              <a:schemeClr val="tx1"/>
            </a:solidFill>
          </a:ln>
        </p:spPr>
        <p:txBody>
          <a:bodyPr/>
          <a:lstStyle/>
          <a:p>
            <a:r>
              <a:rPr lang="en-US" dirty="0"/>
              <a:t>Add QR Code here</a:t>
            </a:r>
          </a:p>
        </p:txBody>
      </p:sp>
      <p:sp>
        <p:nvSpPr>
          <p:cNvPr id="5" name="Date Placeholder 4">
            <a:extLst>
              <a:ext uri="{FF2B5EF4-FFF2-40B4-BE49-F238E27FC236}">
                <a16:creationId xmlns:a16="http://schemas.microsoft.com/office/drawing/2014/main" id="{05B33923-CC1F-4AFE-9E25-BA09A9265468}"/>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mnes" panose="02000606040000020004"/>
                <a:ea typeface="+mn-ea"/>
                <a:cs typeface="+mn-cs"/>
              </a:rPr>
              <a:t>7/16/20</a:t>
            </a:r>
          </a:p>
        </p:txBody>
      </p:sp>
      <p:sp>
        <p:nvSpPr>
          <p:cNvPr id="6" name="Slide Number Placeholder 6">
            <a:extLst>
              <a:ext uri="{FF2B5EF4-FFF2-40B4-BE49-F238E27FC236}">
                <a16:creationId xmlns:a16="http://schemas.microsoft.com/office/drawing/2014/main" id="{E0EC5662-E63B-48F2-B996-F4B387529079}"/>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rPr>
              <a:t>Page </a:t>
            </a:r>
            <a:fld id="{7A876A2F-D589-4DAC-A4DA-BE2A9795FE1E}" type="slidenum">
              <a:rPr kumimoji="0" lang="en-US" sz="1600" b="0" i="0" u="none" strike="noStrike" kern="1200" cap="none" spc="0" normalizeH="0" baseline="0" noProof="0" smtClean="0">
                <a:ln>
                  <a:noFill/>
                </a:ln>
                <a:solidFill>
                  <a:srgbClr val="00C6BB"/>
                </a:solidFill>
                <a:effectLst/>
                <a:uLnTx/>
                <a:uFillTx/>
                <a:latin typeface="Omnes" panose="020006060400000200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endParaRPr>
          </a:p>
        </p:txBody>
      </p:sp>
      <p:pic>
        <p:nvPicPr>
          <p:cNvPr id="7" name="Picture 6">
            <a:extLst>
              <a:ext uri="{FF2B5EF4-FFF2-40B4-BE49-F238E27FC236}">
                <a16:creationId xmlns:a16="http://schemas.microsoft.com/office/drawing/2014/main" id="{5651CE8C-F92B-4258-ABDD-D90D6A6F363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198512" y="672868"/>
            <a:ext cx="4234738" cy="4249329"/>
          </a:xfrm>
          <a:prstGeom prst="rect">
            <a:avLst/>
          </a:prstGeom>
          <a:noFill/>
          <a:ln>
            <a:noFill/>
          </a:ln>
        </p:spPr>
      </p:pic>
    </p:spTree>
    <p:extLst>
      <p:ext uri="{BB962C8B-B14F-4D97-AF65-F5344CB8AC3E}">
        <p14:creationId xmlns:p14="http://schemas.microsoft.com/office/powerpoint/2010/main" val="9911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holding, clock, green, ball&#10;&#10;Description automatically generated">
            <a:extLst>
              <a:ext uri="{FF2B5EF4-FFF2-40B4-BE49-F238E27FC236}">
                <a16:creationId xmlns:a16="http://schemas.microsoft.com/office/drawing/2014/main" id="{A9D7A41F-7E03-4A97-8AAA-EC864F6F82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6481" b="4014"/>
          <a:stretch/>
        </p:blipFill>
        <p:spPr>
          <a:xfrm>
            <a:off x="0" y="10"/>
            <a:ext cx="12191980" cy="6857990"/>
          </a:xfrm>
          <a:prstGeom prst="rect">
            <a:avLst/>
          </a:prstGeom>
        </p:spPr>
      </p:pic>
      <p:sp>
        <p:nvSpPr>
          <p:cNvPr id="12" name="Title 11">
            <a:extLst>
              <a:ext uri="{FF2B5EF4-FFF2-40B4-BE49-F238E27FC236}">
                <a16:creationId xmlns:a16="http://schemas.microsoft.com/office/drawing/2014/main" id="{2B1C6F5B-067D-46D2-AF71-3C687F60CD58}"/>
              </a:ext>
            </a:extLst>
          </p:cNvPr>
          <p:cNvSpPr txBox="1">
            <a:spLocks noGrp="1"/>
          </p:cNvSpPr>
          <p:nvPr>
            <p:ph type="ctrTitle"/>
          </p:nvPr>
        </p:nvSpPr>
        <p:spPr>
          <a:xfrm>
            <a:off x="559029" y="1227909"/>
            <a:ext cx="7435439" cy="2063932"/>
          </a:xfrm>
          <a:prstGeom prst="rect">
            <a:avLst/>
          </a:prstGeom>
        </p:spPr>
        <p:txBody>
          <a:bodyPr rtlCol="0">
            <a:normAutofit/>
          </a:bodyPr>
          <a:lstStyle/>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Unique </a:t>
            </a:r>
            <a:r>
              <a:rPr lang="en-US" sz="4000" b="1" dirty="0">
                <a:effectLst>
                  <a:glow rad="1117600">
                    <a:schemeClr val="accent1">
                      <a:alpha val="60000"/>
                    </a:schemeClr>
                  </a:glow>
                  <a:outerShdw blurRad="50800" dist="38100" dir="2700000" algn="tl" rotWithShape="0">
                    <a:schemeClr val="bg1">
                      <a:alpha val="40000"/>
                    </a:schemeClr>
                  </a:outerShdw>
                </a:effectLst>
                <a:latin typeface="Arial" panose="020B0604020202020204" pitchFamily="34" charset="0"/>
                <a:cs typeface="Arial" panose="020B0604020202020204" pitchFamily="34" charset="0"/>
              </a:rPr>
              <a:t>Community</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Content</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Conversations</a:t>
            </a:r>
          </a:p>
        </p:txBody>
      </p:sp>
      <p:sp>
        <p:nvSpPr>
          <p:cNvPr id="3" name="Subtitle 2">
            <a:extLst>
              <a:ext uri="{FF2B5EF4-FFF2-40B4-BE49-F238E27FC236}">
                <a16:creationId xmlns:a16="http://schemas.microsoft.com/office/drawing/2014/main" id="{95AA4620-C0EB-431D-9C71-4830E2617188}"/>
              </a:ext>
            </a:extLst>
          </p:cNvPr>
          <p:cNvSpPr>
            <a:spLocks noGrp="1"/>
          </p:cNvSpPr>
          <p:nvPr>
            <p:ph type="subTitle" idx="1"/>
          </p:nvPr>
        </p:nvSpPr>
        <p:spPr>
          <a:xfrm>
            <a:off x="1907281" y="5359225"/>
            <a:ext cx="8765073" cy="434974"/>
          </a:xfrm>
        </p:spPr>
        <p:txBody>
          <a:bodyPr>
            <a:normAutofit/>
          </a:bodyPr>
          <a:lstStyle/>
          <a:p>
            <a:pPr>
              <a:lnSpc>
                <a:spcPct val="90000"/>
              </a:lnSpc>
            </a:pPr>
            <a:r>
              <a:rPr lang="en-US" b="1" dirty="0"/>
              <a:t>Our Mission:  Equip HR to proactively lead the rapidly changing world of work.</a:t>
            </a:r>
            <a:endParaRPr lang="en-US" dirty="0"/>
          </a:p>
          <a:p>
            <a:pPr>
              <a:lnSpc>
                <a:spcPct val="90000"/>
              </a:lnSpc>
            </a:pPr>
            <a:endParaRPr lang="en-US" dirty="0"/>
          </a:p>
        </p:txBody>
      </p:sp>
      <p:pic>
        <p:nvPicPr>
          <p:cNvPr id="9" name="Picture 8" descr="https://www.hrstrategyforum.org/graphics/logo.png">
            <a:extLst>
              <a:ext uri="{FF2B5EF4-FFF2-40B4-BE49-F238E27FC236}">
                <a16:creationId xmlns:a16="http://schemas.microsoft.com/office/drawing/2014/main" id="{9AAE864F-ED19-465D-8842-44ED26FEF8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4574" y="255547"/>
            <a:ext cx="1379090" cy="828670"/>
          </a:xfrm>
          <a:prstGeom prst="rect">
            <a:avLst/>
          </a:prstGeom>
          <a:ln>
            <a:noFill/>
          </a:ln>
          <a:effectLst/>
        </p:spPr>
      </p:pic>
      <p:pic>
        <p:nvPicPr>
          <p:cNvPr id="6" name="Picture 5" descr="A close up of a sign&#10;&#10;Description automatically generated">
            <a:extLst>
              <a:ext uri="{FF2B5EF4-FFF2-40B4-BE49-F238E27FC236}">
                <a16:creationId xmlns:a16="http://schemas.microsoft.com/office/drawing/2014/main" id="{D66FD381-CF58-4960-9D4A-A0475E26807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1775"/>
          <a:stretch/>
        </p:blipFill>
        <p:spPr>
          <a:xfrm>
            <a:off x="10737106" y="1431931"/>
            <a:ext cx="1179663" cy="320670"/>
          </a:xfrm>
          <a:prstGeom prst="rect">
            <a:avLst/>
          </a:prstGeom>
        </p:spPr>
      </p:pic>
    </p:spTree>
    <p:extLst>
      <p:ext uri="{BB962C8B-B14F-4D97-AF65-F5344CB8AC3E}">
        <p14:creationId xmlns:p14="http://schemas.microsoft.com/office/powerpoint/2010/main" val="223529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E09-FC57-4641-8318-AF04041E2D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00C40C-05B7-42D6-BF59-C6FD604C78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885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D108-F761-4BF2-A990-903B038A79FF}"/>
              </a:ext>
            </a:extLst>
          </p:cNvPr>
          <p:cNvSpPr>
            <a:spLocks noGrp="1"/>
          </p:cNvSpPr>
          <p:nvPr>
            <p:ph type="title"/>
          </p:nvPr>
        </p:nvSpPr>
        <p:spPr>
          <a:xfrm>
            <a:off x="540870" y="0"/>
            <a:ext cx="11110259" cy="970450"/>
          </a:xfrm>
        </p:spPr>
        <p:txBody>
          <a:bodyPr/>
          <a:lstStyle/>
          <a:p>
            <a:r>
              <a:rPr lang="en-US" dirty="0">
                <a:latin typeface="Arial" panose="020B0604020202020204" pitchFamily="34" charset="0"/>
                <a:cs typeface="Arial" panose="020B0604020202020204" pitchFamily="34" charset="0"/>
              </a:rPr>
              <a:t>Attendee Introductions</a:t>
            </a:r>
          </a:p>
        </p:txBody>
      </p:sp>
      <p:sp>
        <p:nvSpPr>
          <p:cNvPr id="3" name="TextBox 2">
            <a:extLst>
              <a:ext uri="{FF2B5EF4-FFF2-40B4-BE49-F238E27FC236}">
                <a16:creationId xmlns:a16="http://schemas.microsoft.com/office/drawing/2014/main" id="{4F0F023A-11CB-4E10-85AB-70F0A6F6C582}"/>
              </a:ext>
            </a:extLst>
          </p:cNvPr>
          <p:cNvSpPr txBox="1"/>
          <p:nvPr/>
        </p:nvSpPr>
        <p:spPr>
          <a:xfrm>
            <a:off x="380999" y="2146465"/>
            <a:ext cx="11430000" cy="3046988"/>
          </a:xfrm>
          <a:prstGeom prst="rect">
            <a:avLst/>
          </a:prstGeom>
          <a:noFill/>
        </p:spPr>
        <p:txBody>
          <a:bodyPr wrap="square" rtlCol="0">
            <a:spAutoFit/>
          </a:bodyPr>
          <a:lstStyle/>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In Chat, input your:</a:t>
            </a:r>
          </a:p>
          <a:p>
            <a:pPr marL="917575" lvl="1"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Name</a:t>
            </a:r>
          </a:p>
          <a:p>
            <a:pPr marL="917575" lvl="1"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Company</a:t>
            </a:r>
          </a:p>
          <a:p>
            <a:pPr marL="917575" lvl="1"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Internal HR or External Consultant</a:t>
            </a:r>
          </a:p>
          <a:p>
            <a:pPr marL="917575" lvl="1"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Email Address (optional, for others to network with you)</a:t>
            </a:r>
          </a:p>
          <a:p>
            <a:pPr marL="574675" lvl="1">
              <a:spcBef>
                <a:spcPct val="0"/>
              </a:spcBef>
            </a:pPr>
            <a:endParaRPr lang="en-US" altLang="en-US" sz="2400" b="1" dirty="0">
              <a:solidFill>
                <a:srgbClr val="00C6BB"/>
              </a:solidFill>
              <a:latin typeface="Arial" panose="020B0604020202020204" pitchFamily="34" charset="0"/>
              <a:ea typeface="Osaka" pitchFamily="1" charset="-128"/>
              <a:cs typeface="Arial" panose="020B0604020202020204" pitchFamily="34" charset="0"/>
            </a:endParaRPr>
          </a:p>
          <a:p>
            <a:pPr marL="917575" lvl="1" indent="-342900">
              <a:spcBef>
                <a:spcPct val="0"/>
              </a:spcBef>
              <a:buFont typeface="Wingdings" panose="05000000000000000000" pitchFamily="2" charset="2"/>
              <a:buChar char="§"/>
            </a:pPr>
            <a:endParaRPr lang="en-US" altLang="en-US" sz="2400" b="1" dirty="0">
              <a:solidFill>
                <a:schemeClr val="accent1">
                  <a:lumMod val="75000"/>
                </a:schemeClr>
              </a:solidFill>
              <a:latin typeface="Arial" panose="020B0604020202020204" pitchFamily="34" charset="0"/>
              <a:ea typeface="Osaka" pitchFamily="1" charset="-128"/>
              <a:cs typeface="Arial" panose="020B0604020202020204" pitchFamily="34" charset="0"/>
            </a:endParaRPr>
          </a:p>
          <a:p>
            <a:pPr marL="574675" lvl="1">
              <a:spcBef>
                <a:spcPct val="0"/>
              </a:spcBef>
            </a:pPr>
            <a:endParaRPr lang="en-US" altLang="en-US" sz="2400" b="1" dirty="0">
              <a:solidFill>
                <a:schemeClr val="accent1">
                  <a:lumMod val="75000"/>
                </a:schemeClr>
              </a:solidFill>
              <a:latin typeface="Arial" panose="020B0604020202020204" pitchFamily="34" charset="0"/>
              <a:ea typeface="Osaka" pitchFamily="1" charset="-128"/>
              <a:cs typeface="Arial" panose="020B0604020202020204" pitchFamily="34" charset="0"/>
            </a:endParaRPr>
          </a:p>
        </p:txBody>
      </p:sp>
      <p:sp>
        <p:nvSpPr>
          <p:cNvPr id="5" name="Date Placeholder 4">
            <a:extLst>
              <a:ext uri="{FF2B5EF4-FFF2-40B4-BE49-F238E27FC236}">
                <a16:creationId xmlns:a16="http://schemas.microsoft.com/office/drawing/2014/main" id="{2D3A75A7-EE6A-40EF-8CDD-FB06BBAE010B}"/>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6" name="Slide Number Placeholder 6">
            <a:extLst>
              <a:ext uri="{FF2B5EF4-FFF2-40B4-BE49-F238E27FC236}">
                <a16:creationId xmlns:a16="http://schemas.microsoft.com/office/drawing/2014/main" id="{FCF4C624-D342-4104-861F-77F6ED0017C7}"/>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16</a:t>
            </a:fld>
            <a:endParaRPr lang="en-US" dirty="0">
              <a:solidFill>
                <a:srgbClr val="00C6BB"/>
              </a:solidFill>
            </a:endParaRPr>
          </a:p>
        </p:txBody>
      </p:sp>
    </p:spTree>
    <p:extLst>
      <p:ext uri="{BB962C8B-B14F-4D97-AF65-F5344CB8AC3E}">
        <p14:creationId xmlns:p14="http://schemas.microsoft.com/office/powerpoint/2010/main" val="112983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51B5-FB25-4CE1-94FA-1FB4D7329139}"/>
              </a:ext>
            </a:extLst>
          </p:cNvPr>
          <p:cNvSpPr>
            <a:spLocks noGrp="1"/>
          </p:cNvSpPr>
          <p:nvPr>
            <p:ph type="title"/>
          </p:nvPr>
        </p:nvSpPr>
        <p:spPr>
          <a:xfrm>
            <a:off x="1079995" y="291546"/>
            <a:ext cx="11110259" cy="970450"/>
          </a:xfrm>
        </p:spPr>
        <p:txBody>
          <a:bodyPr/>
          <a:lstStyle/>
          <a:p>
            <a:r>
              <a:rPr lang="en-US" dirty="0">
                <a:latin typeface="Arial" panose="020B0604020202020204" pitchFamily="34" charset="0"/>
                <a:cs typeface="Arial" panose="020B0604020202020204" pitchFamily="34" charset="0"/>
              </a:rPr>
              <a:t>Our Next Programs</a:t>
            </a:r>
          </a:p>
        </p:txBody>
      </p:sp>
      <p:sp>
        <p:nvSpPr>
          <p:cNvPr id="5" name="Text Placeholder 4">
            <a:extLst>
              <a:ext uri="{FF2B5EF4-FFF2-40B4-BE49-F238E27FC236}">
                <a16:creationId xmlns:a16="http://schemas.microsoft.com/office/drawing/2014/main" id="{D0F38F68-E63C-4403-91E1-E5E96BBBD8D3}"/>
              </a:ext>
            </a:extLst>
          </p:cNvPr>
          <p:cNvSpPr>
            <a:spLocks noGrp="1"/>
          </p:cNvSpPr>
          <p:nvPr>
            <p:ph type="body" sz="quarter" idx="3"/>
          </p:nvPr>
        </p:nvSpPr>
        <p:spPr>
          <a:xfrm>
            <a:off x="1348928" y="2158833"/>
            <a:ext cx="4894293" cy="576262"/>
          </a:xfrm>
        </p:spPr>
        <p:txBody>
          <a:bodyPr/>
          <a:lstStyle/>
          <a:p>
            <a:r>
              <a:rPr lang="en-US" sz="3200" b="1" dirty="0"/>
              <a:t>Half Day Program??</a:t>
            </a:r>
          </a:p>
        </p:txBody>
      </p:sp>
      <p:sp>
        <p:nvSpPr>
          <p:cNvPr id="6" name="Content Placeholder 5">
            <a:extLst>
              <a:ext uri="{FF2B5EF4-FFF2-40B4-BE49-F238E27FC236}">
                <a16:creationId xmlns:a16="http://schemas.microsoft.com/office/drawing/2014/main" id="{B66D3AD0-AFB0-4AD6-86CC-1566A65DB085}"/>
              </a:ext>
            </a:extLst>
          </p:cNvPr>
          <p:cNvSpPr>
            <a:spLocks noGrp="1"/>
          </p:cNvSpPr>
          <p:nvPr>
            <p:ph sz="quarter" idx="4"/>
          </p:nvPr>
        </p:nvSpPr>
        <p:spPr>
          <a:xfrm>
            <a:off x="1348928" y="2735096"/>
            <a:ext cx="5046923" cy="3109913"/>
          </a:xfrm>
        </p:spPr>
        <p:txBody>
          <a:bodyPr/>
          <a:lstStyle/>
          <a:p>
            <a:r>
              <a:rPr lang="en-US" sz="2000" dirty="0">
                <a:latin typeface="Arial" panose="020B0604020202020204" pitchFamily="34" charset="0"/>
                <a:cs typeface="Arial" panose="020B0604020202020204" pitchFamily="34" charset="0"/>
              </a:rPr>
              <a:t>September 24, 2020 –Details coming</a:t>
            </a:r>
          </a:p>
          <a:p>
            <a:r>
              <a:rPr lang="en-US" sz="2000" dirty="0">
                <a:latin typeface="Arial" panose="020B0604020202020204" pitchFamily="34" charset="0"/>
                <a:cs typeface="Arial" panose="020B0604020202020204" pitchFamily="34" charset="0"/>
              </a:rPr>
              <a:t>Work Reimagined</a:t>
            </a:r>
          </a:p>
          <a:p>
            <a:r>
              <a:rPr lang="en-US" sz="2000" dirty="0">
                <a:latin typeface="Arial" panose="020B0604020202020204" pitchFamily="34" charset="0"/>
                <a:cs typeface="Arial" panose="020B0604020202020204" pitchFamily="34" charset="0"/>
              </a:rPr>
              <a:t>8:30-11:30</a:t>
            </a:r>
          </a:p>
          <a:p>
            <a:r>
              <a:rPr lang="en-US" sz="2000" dirty="0">
                <a:latin typeface="Arial" panose="020B0604020202020204" pitchFamily="34" charset="0"/>
                <a:cs typeface="Arial" panose="020B0604020202020204" pitchFamily="34" charset="0"/>
              </a:rPr>
              <a:t>Live, Face-to-Face ??</a:t>
            </a:r>
          </a:p>
          <a:p>
            <a:r>
              <a:rPr lang="en-US" sz="2000" dirty="0">
                <a:latin typeface="Arial" panose="020B0604020202020204" pitchFamily="34" charset="0"/>
                <a:cs typeface="Arial" panose="020B0604020202020204" pitchFamily="34" charset="0"/>
              </a:rPr>
              <a:t>Register on our Website</a:t>
            </a:r>
            <a:r>
              <a:rPr lang="en-US" dirty="0"/>
              <a:t> </a:t>
            </a:r>
          </a:p>
        </p:txBody>
      </p:sp>
      <p:sp>
        <p:nvSpPr>
          <p:cNvPr id="8" name="Date Placeholder 4">
            <a:extLst>
              <a:ext uri="{FF2B5EF4-FFF2-40B4-BE49-F238E27FC236}">
                <a16:creationId xmlns:a16="http://schemas.microsoft.com/office/drawing/2014/main" id="{92D8284E-06C1-494D-BC0A-CA5A7AF99814}"/>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9" name="Slide Number Placeholder 6">
            <a:extLst>
              <a:ext uri="{FF2B5EF4-FFF2-40B4-BE49-F238E27FC236}">
                <a16:creationId xmlns:a16="http://schemas.microsoft.com/office/drawing/2014/main" id="{A8D292EE-8538-40CB-A6B2-A630F266348D}"/>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17</a:t>
            </a:fld>
            <a:endParaRPr lang="en-US" dirty="0">
              <a:solidFill>
                <a:srgbClr val="00C6BB"/>
              </a:solidFill>
            </a:endParaRPr>
          </a:p>
        </p:txBody>
      </p:sp>
    </p:spTree>
    <p:extLst>
      <p:ext uri="{BB962C8B-B14F-4D97-AF65-F5344CB8AC3E}">
        <p14:creationId xmlns:p14="http://schemas.microsoft.com/office/powerpoint/2010/main" val="130476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CC5-F0D5-41BC-A784-6CB70F450EAB}"/>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F14A08CC-BCE0-483C-80DB-69082E12502A}"/>
              </a:ext>
            </a:extLst>
          </p:cNvPr>
          <p:cNvSpPr txBox="1"/>
          <p:nvPr/>
        </p:nvSpPr>
        <p:spPr>
          <a:xfrm>
            <a:off x="430720" y="1759327"/>
            <a:ext cx="10648335"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12:00 – 12:10 pm:  Welcome and Attendees Introduction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12:10 – 12:15 pm:  About HRSF</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12:15 – 12:20 pm:  Today’s Agenda/ Intro Panelists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12:20 – 12:50 pm:  Panel Discussion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12:50 –   1:00 pm:  Break-out Groups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1:00 –   1:25 pm:  Questions to Panelists from Break-out Groups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1:25 –   1:30 pm:  HRSF Close and Submit Evaluations</a:t>
            </a:r>
          </a:p>
        </p:txBody>
      </p:sp>
      <p:sp>
        <p:nvSpPr>
          <p:cNvPr id="4" name="Date Placeholder 4">
            <a:extLst>
              <a:ext uri="{FF2B5EF4-FFF2-40B4-BE49-F238E27FC236}">
                <a16:creationId xmlns:a16="http://schemas.microsoft.com/office/drawing/2014/main" id="{17585D54-3F29-4721-8A00-07B336ADC086}"/>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mnes" panose="02000606040000020004"/>
                <a:ea typeface="+mn-ea"/>
                <a:cs typeface="+mn-cs"/>
              </a:rPr>
              <a:t>7/16/20</a:t>
            </a:r>
          </a:p>
        </p:txBody>
      </p:sp>
      <p:sp>
        <p:nvSpPr>
          <p:cNvPr id="5" name="Slide Number Placeholder 6">
            <a:extLst>
              <a:ext uri="{FF2B5EF4-FFF2-40B4-BE49-F238E27FC236}">
                <a16:creationId xmlns:a16="http://schemas.microsoft.com/office/drawing/2014/main" id="{1618F4AA-DA69-4951-9486-22882CDEE25B}"/>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rPr>
              <a:t>Page </a:t>
            </a:r>
            <a:fld id="{7A876A2F-D589-4DAC-A4DA-BE2A9795FE1E}" type="slidenum">
              <a:rPr kumimoji="0" lang="en-US" sz="1600" b="0" i="0" u="none" strike="noStrike" kern="1200" cap="none" spc="0" normalizeH="0" baseline="0" noProof="0" smtClean="0">
                <a:ln>
                  <a:noFill/>
                </a:ln>
                <a:solidFill>
                  <a:srgbClr val="00C6BB"/>
                </a:solidFill>
                <a:effectLst/>
                <a:uLnTx/>
                <a:uFillTx/>
                <a:latin typeface="Omnes" panose="020006060400000200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endParaRPr>
          </a:p>
        </p:txBody>
      </p:sp>
      <p:sp>
        <p:nvSpPr>
          <p:cNvPr id="6" name="TextBox 5">
            <a:extLst>
              <a:ext uri="{FF2B5EF4-FFF2-40B4-BE49-F238E27FC236}">
                <a16:creationId xmlns:a16="http://schemas.microsoft.com/office/drawing/2014/main" id="{350A0C3D-6B33-4DF5-A9C3-19F8838B9AC2}"/>
              </a:ext>
            </a:extLst>
          </p:cNvPr>
          <p:cNvSpPr txBox="1"/>
          <p:nvPr/>
        </p:nvSpPr>
        <p:spPr>
          <a:xfrm>
            <a:off x="430720" y="2651741"/>
            <a:ext cx="7873525" cy="529998"/>
          </a:xfrm>
          <a:prstGeom prst="rect">
            <a:avLst/>
          </a:prstGeom>
          <a:solidFill>
            <a:srgbClr val="FFFF00">
              <a:alpha val="45000"/>
            </a:srgbClr>
          </a:solidFill>
        </p:spPr>
        <p:txBody>
          <a:bodyPr wrap="square" rtlCol="0">
            <a:spAutoFit/>
          </a:bodyPr>
          <a:lstStyle/>
          <a:p>
            <a:endParaRPr lang="en-US" dirty="0"/>
          </a:p>
        </p:txBody>
      </p:sp>
    </p:spTree>
    <p:extLst>
      <p:ext uri="{BB962C8B-B14F-4D97-AF65-F5344CB8AC3E}">
        <p14:creationId xmlns:p14="http://schemas.microsoft.com/office/powerpoint/2010/main" val="428111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D108-F761-4BF2-A990-903B038A79FF}"/>
              </a:ext>
            </a:extLst>
          </p:cNvPr>
          <p:cNvSpPr>
            <a:spLocks noGrp="1"/>
          </p:cNvSpPr>
          <p:nvPr>
            <p:ph type="title"/>
          </p:nvPr>
        </p:nvSpPr>
        <p:spPr>
          <a:xfrm>
            <a:off x="540870" y="0"/>
            <a:ext cx="11110259" cy="970450"/>
          </a:xfrm>
        </p:spPr>
        <p:txBody>
          <a:bodyPr/>
          <a:lstStyle/>
          <a:p>
            <a:r>
              <a:rPr lang="en-US" dirty="0">
                <a:latin typeface="Arial" panose="020B0604020202020204" pitchFamily="34" charset="0"/>
                <a:cs typeface="Arial" panose="020B0604020202020204" pitchFamily="34" charset="0"/>
              </a:rPr>
              <a:t>Today’s Guidelines</a:t>
            </a:r>
          </a:p>
        </p:txBody>
      </p:sp>
      <p:sp>
        <p:nvSpPr>
          <p:cNvPr id="3" name="TextBox 2">
            <a:extLst>
              <a:ext uri="{FF2B5EF4-FFF2-40B4-BE49-F238E27FC236}">
                <a16:creationId xmlns:a16="http://schemas.microsoft.com/office/drawing/2014/main" id="{4F0F023A-11CB-4E10-85AB-70F0A6F6C582}"/>
              </a:ext>
            </a:extLst>
          </p:cNvPr>
          <p:cNvSpPr txBox="1"/>
          <p:nvPr/>
        </p:nvSpPr>
        <p:spPr>
          <a:xfrm>
            <a:off x="380999" y="1679934"/>
            <a:ext cx="10386528" cy="4031873"/>
          </a:xfrm>
          <a:prstGeom prst="rect">
            <a:avLst/>
          </a:prstGeom>
          <a:noFill/>
        </p:spPr>
        <p:txBody>
          <a:bodyPr wrap="square" rtlCol="0">
            <a:spAutoFit/>
          </a:bodyPr>
          <a:lstStyle/>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Your participation is encouraged!</a:t>
            </a: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We will be using Chat and Menti.com for your input</a:t>
            </a: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You will receive a link to Menti within chat (www.menti.com)</a:t>
            </a: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Your Menti code is </a:t>
            </a:r>
            <a:r>
              <a:rPr lang="en-US" dirty="0">
                <a:solidFill>
                  <a:srgbClr val="00C6BB"/>
                </a:solidFill>
              </a:rPr>
              <a:t>824080.</a:t>
            </a:r>
            <a:endParaRPr lang="en-US" altLang="en-US" sz="2400" b="1" dirty="0">
              <a:solidFill>
                <a:srgbClr val="00C6BB"/>
              </a:solidFill>
              <a:latin typeface="Arial" panose="020B0604020202020204" pitchFamily="34" charset="0"/>
              <a:ea typeface="Osaka" pitchFamily="1" charset="-128"/>
              <a:cs typeface="Arial" panose="020B0604020202020204" pitchFamily="34" charset="0"/>
            </a:endParaRP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Please mute yourselves during the Panel Discussion</a:t>
            </a:r>
          </a:p>
          <a:p>
            <a:pPr marL="460375" indent="-342900">
              <a:spcBef>
                <a:spcPct val="0"/>
              </a:spcBef>
              <a:buFont typeface="Wingdings" panose="05000000000000000000" pitchFamily="2" charset="2"/>
              <a:buChar char="§"/>
            </a:pPr>
            <a:r>
              <a:rPr lang="en-US" altLang="en-US" sz="2400" b="1" dirty="0">
                <a:solidFill>
                  <a:srgbClr val="00C6BB"/>
                </a:solidFill>
                <a:latin typeface="Arial" panose="020B0604020202020204" pitchFamily="34" charset="0"/>
                <a:ea typeface="Osaka" pitchFamily="1" charset="-128"/>
                <a:cs typeface="Arial" panose="020B0604020202020204" pitchFamily="34" charset="0"/>
              </a:rPr>
              <a:t>We welcome your questions in chat</a:t>
            </a:r>
          </a:p>
          <a:p>
            <a:pPr marL="117475">
              <a:spcBef>
                <a:spcPct val="0"/>
              </a:spcBef>
            </a:pPr>
            <a:endParaRPr lang="en-US" altLang="en-US" sz="2400" b="1" dirty="0">
              <a:solidFill>
                <a:srgbClr val="00C6BB"/>
              </a:solidFill>
              <a:latin typeface="Arial" panose="020B0604020202020204" pitchFamily="34" charset="0"/>
              <a:ea typeface="Osaka" pitchFamily="1" charset="-128"/>
              <a:cs typeface="Arial" panose="020B0604020202020204" pitchFamily="34" charset="0"/>
            </a:endParaRPr>
          </a:p>
          <a:p>
            <a:pPr marL="460375" indent="-342900">
              <a:spcBef>
                <a:spcPct val="0"/>
              </a:spcBef>
              <a:buFont typeface="Wingdings" panose="05000000000000000000" pitchFamily="2" charset="2"/>
              <a:buChar char="§"/>
            </a:pPr>
            <a:r>
              <a:rPr lang="en-US" sz="2400" b="1" dirty="0">
                <a:solidFill>
                  <a:srgbClr val="00C6BB"/>
                </a:solidFill>
                <a:latin typeface="Arial" panose="020B0604020202020204" pitchFamily="34" charset="0"/>
                <a:ea typeface="Osaka" pitchFamily="1" charset="-128"/>
                <a:cs typeface="Arial" panose="020B0604020202020204" pitchFamily="34" charset="0"/>
              </a:rPr>
              <a:t>Disclaimer: Consent to Use of Images or Voice</a:t>
            </a:r>
            <a:endParaRPr lang="en-US" sz="2400" dirty="0">
              <a:solidFill>
                <a:srgbClr val="00C6BB"/>
              </a:solidFill>
              <a:latin typeface="Arial" panose="020B0604020202020204" pitchFamily="34" charset="0"/>
              <a:cs typeface="Arial" panose="020B0604020202020204" pitchFamily="34" charset="0"/>
            </a:endParaRPr>
          </a:p>
          <a:p>
            <a:pPr marL="463550" lvl="2">
              <a:spcBef>
                <a:spcPct val="0"/>
              </a:spcBef>
            </a:pPr>
            <a:r>
              <a:rPr lang="en-US" sz="1600" dirty="0">
                <a:latin typeface="Arial" panose="020B0604020202020204" pitchFamily="34" charset="0"/>
                <a:cs typeface="Arial" panose="020B0604020202020204" pitchFamily="34" charset="0"/>
              </a:rPr>
              <a:t>Registration and attendance at, or participation in, HRSF meetings and other activities constitutes an agreement by the registrant to the use and distribution of the registrant’s or attendee’s image or voice in photographs, videotapes, electronic reproductions and audiotapes of such events and activities by HRSF and other third parties, including but not limited to the venue and the speaker</a:t>
            </a:r>
            <a:r>
              <a:rPr lang="en-US" sz="1600" i="1" dirty="0">
                <a:latin typeface="Arial" panose="020B0604020202020204" pitchFamily="34" charset="0"/>
                <a:cs typeface="Arial" panose="020B0604020202020204" pitchFamily="34" charset="0"/>
              </a:rPr>
              <a:t>.</a:t>
            </a:r>
            <a:endParaRPr lang="en-US" altLang="en-US" sz="1600" dirty="0">
              <a:solidFill>
                <a:schemeClr val="accent1">
                  <a:lumMod val="75000"/>
                </a:schemeClr>
              </a:solidFill>
              <a:latin typeface="Arial" panose="020B0604020202020204" pitchFamily="34" charset="0"/>
              <a:ea typeface="Osaka" pitchFamily="1" charset="-128"/>
              <a:cs typeface="Arial" panose="020B0604020202020204" pitchFamily="34" charset="0"/>
            </a:endParaRPr>
          </a:p>
        </p:txBody>
      </p:sp>
      <p:sp>
        <p:nvSpPr>
          <p:cNvPr id="5" name="Date Placeholder 4">
            <a:extLst>
              <a:ext uri="{FF2B5EF4-FFF2-40B4-BE49-F238E27FC236}">
                <a16:creationId xmlns:a16="http://schemas.microsoft.com/office/drawing/2014/main" id="{2D3A75A7-EE6A-40EF-8CDD-FB06BBAE010B}"/>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6" name="Slide Number Placeholder 6">
            <a:extLst>
              <a:ext uri="{FF2B5EF4-FFF2-40B4-BE49-F238E27FC236}">
                <a16:creationId xmlns:a16="http://schemas.microsoft.com/office/drawing/2014/main" id="{FCF4C624-D342-4104-861F-77F6ED0017C7}"/>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19</a:t>
            </a:fld>
            <a:endParaRPr lang="en-US" dirty="0">
              <a:solidFill>
                <a:srgbClr val="00C6BB"/>
              </a:solidFill>
            </a:endParaRPr>
          </a:p>
        </p:txBody>
      </p:sp>
    </p:spTree>
    <p:extLst>
      <p:ext uri="{BB962C8B-B14F-4D97-AF65-F5344CB8AC3E}">
        <p14:creationId xmlns:p14="http://schemas.microsoft.com/office/powerpoint/2010/main" val="36865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16527-3232-478C-B350-39B91968863F}"/>
              </a:ext>
            </a:extLst>
          </p:cNvPr>
          <p:cNvPicPr>
            <a:picLocks noChangeAspect="1"/>
          </p:cNvPicPr>
          <p:nvPr/>
        </p:nvPicPr>
        <p:blipFill>
          <a:blip r:embed="rId2"/>
          <a:stretch>
            <a:fillRect/>
          </a:stretch>
        </p:blipFill>
        <p:spPr>
          <a:xfrm>
            <a:off x="-65314" y="-1"/>
            <a:ext cx="12257314" cy="6894740"/>
          </a:xfrm>
          <a:prstGeom prst="rect">
            <a:avLst/>
          </a:prstGeom>
        </p:spPr>
      </p:pic>
      <p:sp>
        <p:nvSpPr>
          <p:cNvPr id="3" name="Date Placeholder 4">
            <a:extLst>
              <a:ext uri="{FF2B5EF4-FFF2-40B4-BE49-F238E27FC236}">
                <a16:creationId xmlns:a16="http://schemas.microsoft.com/office/drawing/2014/main" id="{F2FA2B6A-5160-4D1B-A770-435AFF82D77A}"/>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4" name="Slide Number Placeholder 6">
            <a:extLst>
              <a:ext uri="{FF2B5EF4-FFF2-40B4-BE49-F238E27FC236}">
                <a16:creationId xmlns:a16="http://schemas.microsoft.com/office/drawing/2014/main" id="{0E66A7AA-17B6-4951-B2D0-C9C6E18A056D}"/>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2</a:t>
            </a:fld>
            <a:endParaRPr lang="en-US" dirty="0">
              <a:solidFill>
                <a:srgbClr val="00C6BB"/>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52AEDC4A-61F2-4E57-9CD2-2E26F73EF9AD}"/>
                  </a:ext>
                </a:extLst>
              </p:cNvPr>
              <p:cNvGraphicFramePr>
                <a:graphicFrameLocks noGrp="1"/>
              </p:cNvGraphicFramePr>
              <p:nvPr>
                <p:extLst>
                  <p:ext uri="{D42A27DB-BD31-4B8C-83A1-F6EECF244321}">
                    <p14:modId xmlns:p14="http://schemas.microsoft.com/office/powerpoint/2010/main" val="2507749576"/>
                  </p:ext>
                </p:extLst>
              </p:nvPr>
            </p:nvGraphicFramePr>
            <p:xfrm>
              <a:off x="134701" y="1788695"/>
              <a:ext cx="11728436" cy="4175001"/>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Add-in 4" title="Mentimeter - Interactive Presentations">
                <a:extLst>
                  <a:ext uri="{FF2B5EF4-FFF2-40B4-BE49-F238E27FC236}">
                    <a16:creationId xmlns:a16="http://schemas.microsoft.com/office/drawing/2014/main" id="{52AEDC4A-61F2-4E57-9CD2-2E26F73EF9AD}"/>
                  </a:ext>
                </a:extLst>
              </p:cNvPr>
              <p:cNvPicPr>
                <a:picLocks noGrp="1" noRot="1" noChangeAspect="1" noMove="1" noResize="1" noEditPoints="1" noAdjustHandles="1" noChangeArrowheads="1" noChangeShapeType="1"/>
              </p:cNvPicPr>
              <p:nvPr/>
            </p:nvPicPr>
            <p:blipFill>
              <a:blip r:embed="rId4"/>
              <a:stretch>
                <a:fillRect/>
              </a:stretch>
            </p:blipFill>
            <p:spPr>
              <a:xfrm>
                <a:off x="134701" y="1788695"/>
                <a:ext cx="11728436" cy="4175001"/>
              </a:xfrm>
              <a:prstGeom prst="rect">
                <a:avLst/>
              </a:prstGeom>
            </p:spPr>
          </p:pic>
        </mc:Fallback>
      </mc:AlternateContent>
    </p:spTree>
    <p:extLst>
      <p:ext uri="{BB962C8B-B14F-4D97-AF65-F5344CB8AC3E}">
        <p14:creationId xmlns:p14="http://schemas.microsoft.com/office/powerpoint/2010/main" val="65039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CC5-F0D5-41BC-A784-6CB70F450EAB}"/>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F14A08CC-BCE0-483C-80DB-69082E12502A}"/>
              </a:ext>
            </a:extLst>
          </p:cNvPr>
          <p:cNvSpPr txBox="1"/>
          <p:nvPr/>
        </p:nvSpPr>
        <p:spPr>
          <a:xfrm>
            <a:off x="430720" y="1759327"/>
            <a:ext cx="10648335"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12:00 – 12:10 pm:  Welcome and Attendees Introduction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12:10 – 12:15 pm:  About HRSF</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12:15 – 12:20 pm:  Today’s Agenda/ Intro Panelists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12:20 – 12:50 pm:  Panel Discussion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12:50 –   1:00 pm:  Break-out Groups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1:00 –   1:25 pm:  Questions to Panelists from Break-out Groups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1:25 –   1:30 pm:  HRSF Close and Submit Evaluations</a:t>
            </a:r>
          </a:p>
        </p:txBody>
      </p:sp>
      <p:sp>
        <p:nvSpPr>
          <p:cNvPr id="4" name="Date Placeholder 4">
            <a:extLst>
              <a:ext uri="{FF2B5EF4-FFF2-40B4-BE49-F238E27FC236}">
                <a16:creationId xmlns:a16="http://schemas.microsoft.com/office/drawing/2014/main" id="{17585D54-3F29-4721-8A00-07B336ADC086}"/>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mnes" panose="02000606040000020004"/>
                <a:ea typeface="+mn-ea"/>
                <a:cs typeface="+mn-cs"/>
              </a:rPr>
              <a:t>7/16/20</a:t>
            </a:r>
          </a:p>
        </p:txBody>
      </p:sp>
      <p:sp>
        <p:nvSpPr>
          <p:cNvPr id="5" name="Slide Number Placeholder 6">
            <a:extLst>
              <a:ext uri="{FF2B5EF4-FFF2-40B4-BE49-F238E27FC236}">
                <a16:creationId xmlns:a16="http://schemas.microsoft.com/office/drawing/2014/main" id="{1618F4AA-DA69-4951-9486-22882CDEE25B}"/>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rPr>
              <a:t>Page </a:t>
            </a:r>
            <a:fld id="{7A876A2F-D589-4DAC-A4DA-BE2A9795FE1E}" type="slidenum">
              <a:rPr kumimoji="0" lang="en-US" sz="1600" b="0" i="0" u="none" strike="noStrike" kern="1200" cap="none" spc="0" normalizeH="0" baseline="0" noProof="0" smtClean="0">
                <a:ln>
                  <a:noFill/>
                </a:ln>
                <a:solidFill>
                  <a:srgbClr val="00C6BB"/>
                </a:solidFill>
                <a:effectLst/>
                <a:uLnTx/>
                <a:uFillTx/>
                <a:latin typeface="Omnes" panose="020006060400000200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endParaRPr>
          </a:p>
        </p:txBody>
      </p:sp>
      <p:sp>
        <p:nvSpPr>
          <p:cNvPr id="6" name="TextBox 5">
            <a:extLst>
              <a:ext uri="{FF2B5EF4-FFF2-40B4-BE49-F238E27FC236}">
                <a16:creationId xmlns:a16="http://schemas.microsoft.com/office/drawing/2014/main" id="{65F309C8-7200-4BC2-A4C3-BDCCF42FD59D}"/>
              </a:ext>
            </a:extLst>
          </p:cNvPr>
          <p:cNvSpPr txBox="1"/>
          <p:nvPr/>
        </p:nvSpPr>
        <p:spPr>
          <a:xfrm>
            <a:off x="430720" y="3668778"/>
            <a:ext cx="5279615" cy="529998"/>
          </a:xfrm>
          <a:prstGeom prst="rect">
            <a:avLst/>
          </a:prstGeom>
          <a:solidFill>
            <a:srgbClr val="FFFF00">
              <a:alpha val="45000"/>
            </a:srgbClr>
          </a:solidFill>
        </p:spPr>
        <p:txBody>
          <a:bodyPr wrap="square" rtlCol="0">
            <a:spAutoFit/>
          </a:bodyPr>
          <a:lstStyle/>
          <a:p>
            <a:endParaRPr lang="en-US" dirty="0"/>
          </a:p>
        </p:txBody>
      </p:sp>
    </p:spTree>
    <p:extLst>
      <p:ext uri="{BB962C8B-B14F-4D97-AF65-F5344CB8AC3E}">
        <p14:creationId xmlns:p14="http://schemas.microsoft.com/office/powerpoint/2010/main" val="415064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descr="A picture containing holding, clock, green, ball&#10;&#10;Description automatically generated">
            <a:extLst>
              <a:ext uri="{FF2B5EF4-FFF2-40B4-BE49-F238E27FC236}">
                <a16:creationId xmlns:a16="http://schemas.microsoft.com/office/drawing/2014/main" id="{A9D7A41F-7E03-4A97-8AAA-EC864F6F82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6481" b="4014"/>
          <a:stretch/>
        </p:blipFill>
        <p:spPr>
          <a:xfrm>
            <a:off x="0" y="10"/>
            <a:ext cx="12191980" cy="6857990"/>
          </a:xfrm>
          <a:prstGeom prst="rect">
            <a:avLst/>
          </a:prstGeom>
        </p:spPr>
      </p:pic>
      <p:sp>
        <p:nvSpPr>
          <p:cNvPr id="12" name="Title 11">
            <a:extLst>
              <a:ext uri="{FF2B5EF4-FFF2-40B4-BE49-F238E27FC236}">
                <a16:creationId xmlns:a16="http://schemas.microsoft.com/office/drawing/2014/main" id="{2B1C6F5B-067D-46D2-AF71-3C687F60CD58}"/>
              </a:ext>
            </a:extLst>
          </p:cNvPr>
          <p:cNvSpPr txBox="1">
            <a:spLocks noGrp="1"/>
          </p:cNvSpPr>
          <p:nvPr>
            <p:ph type="ctrTitle"/>
          </p:nvPr>
        </p:nvSpPr>
        <p:spPr>
          <a:xfrm>
            <a:off x="559029" y="1227909"/>
            <a:ext cx="7435439" cy="2063932"/>
          </a:xfrm>
          <a:prstGeom prst="rect">
            <a:avLst/>
          </a:prstGeom>
        </p:spPr>
        <p:txBody>
          <a:bodyPr rtlCol="0">
            <a:normAutofit/>
          </a:bodyPr>
          <a:lstStyle/>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Unique </a:t>
            </a:r>
            <a:r>
              <a:rPr lang="en-US" sz="4000" b="1" dirty="0">
                <a:effectLst>
                  <a:glow rad="1117600">
                    <a:schemeClr val="accent1">
                      <a:alpha val="60000"/>
                    </a:schemeClr>
                  </a:glow>
                  <a:outerShdw blurRad="50800" dist="38100" dir="2700000" algn="tl" rotWithShape="0">
                    <a:schemeClr val="bg1">
                      <a:alpha val="40000"/>
                    </a:schemeClr>
                  </a:outerShdw>
                </a:effectLst>
                <a:latin typeface="Arial" panose="020B0604020202020204" pitchFamily="34" charset="0"/>
                <a:cs typeface="Arial" panose="020B0604020202020204" pitchFamily="34" charset="0"/>
              </a:rPr>
              <a:t>Community</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Content</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Conversations</a:t>
            </a:r>
          </a:p>
        </p:txBody>
      </p:sp>
      <p:sp>
        <p:nvSpPr>
          <p:cNvPr id="3" name="Subtitle 2">
            <a:extLst>
              <a:ext uri="{FF2B5EF4-FFF2-40B4-BE49-F238E27FC236}">
                <a16:creationId xmlns:a16="http://schemas.microsoft.com/office/drawing/2014/main" id="{95AA4620-C0EB-431D-9C71-4830E2617188}"/>
              </a:ext>
            </a:extLst>
          </p:cNvPr>
          <p:cNvSpPr>
            <a:spLocks noGrp="1"/>
          </p:cNvSpPr>
          <p:nvPr>
            <p:ph type="subTitle" idx="1"/>
          </p:nvPr>
        </p:nvSpPr>
        <p:spPr>
          <a:xfrm>
            <a:off x="1907281" y="5359225"/>
            <a:ext cx="8765073" cy="434974"/>
          </a:xfrm>
        </p:spPr>
        <p:txBody>
          <a:bodyPr>
            <a:normAutofit/>
          </a:bodyPr>
          <a:lstStyle/>
          <a:p>
            <a:pPr>
              <a:lnSpc>
                <a:spcPct val="90000"/>
              </a:lnSpc>
            </a:pPr>
            <a:r>
              <a:rPr lang="en-US" b="1" dirty="0"/>
              <a:t>Our Mission:  Equip HR to proactively lead the rapidly changing world of work.</a:t>
            </a:r>
            <a:endParaRPr lang="en-US" dirty="0"/>
          </a:p>
          <a:p>
            <a:pPr>
              <a:lnSpc>
                <a:spcPct val="90000"/>
              </a:lnSpc>
            </a:pPr>
            <a:endParaRPr lang="en-US" dirty="0"/>
          </a:p>
        </p:txBody>
      </p:sp>
      <p:pic>
        <p:nvPicPr>
          <p:cNvPr id="9" name="Picture 8" descr="https://www.hrstrategyforum.org/graphics/logo.png">
            <a:extLst>
              <a:ext uri="{FF2B5EF4-FFF2-40B4-BE49-F238E27FC236}">
                <a16:creationId xmlns:a16="http://schemas.microsoft.com/office/drawing/2014/main" id="{9AAE864F-ED19-465D-8842-44ED26FEF8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553" y="255547"/>
            <a:ext cx="1379090" cy="828670"/>
          </a:xfrm>
          <a:prstGeom prst="rect">
            <a:avLst/>
          </a:prstGeom>
          <a:ln>
            <a:noFill/>
          </a:ln>
          <a:effectLst/>
        </p:spPr>
      </p:pic>
      <p:pic>
        <p:nvPicPr>
          <p:cNvPr id="6" name="Picture 5" descr="A close up of a sign&#10;&#10;Description automatically generated">
            <a:extLst>
              <a:ext uri="{FF2B5EF4-FFF2-40B4-BE49-F238E27FC236}">
                <a16:creationId xmlns:a16="http://schemas.microsoft.com/office/drawing/2014/main" id="{D66FD381-CF58-4960-9D4A-A0475E26807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1775"/>
          <a:stretch/>
        </p:blipFill>
        <p:spPr>
          <a:xfrm>
            <a:off x="10839747" y="1431931"/>
            <a:ext cx="1179663" cy="320670"/>
          </a:xfrm>
          <a:prstGeom prst="rect">
            <a:avLst/>
          </a:prstGeom>
        </p:spPr>
      </p:pic>
    </p:spTree>
    <p:extLst>
      <p:ext uri="{BB962C8B-B14F-4D97-AF65-F5344CB8AC3E}">
        <p14:creationId xmlns:p14="http://schemas.microsoft.com/office/powerpoint/2010/main" val="251960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C4AE4E-3825-49E0-97F0-251E503F4600}"/>
              </a:ext>
            </a:extLst>
          </p:cNvPr>
          <p:cNvSpPr txBox="1"/>
          <p:nvPr/>
        </p:nvSpPr>
        <p:spPr>
          <a:xfrm>
            <a:off x="1455576" y="737118"/>
            <a:ext cx="979714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Constituent Statements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Venue, event, food sponsors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Breakout group guidelines,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925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E9A0-2541-44C2-BDF4-EC912C83DD1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Mark Your Calendars</a:t>
            </a:r>
          </a:p>
        </p:txBody>
      </p:sp>
      <p:sp>
        <p:nvSpPr>
          <p:cNvPr id="15" name="Date Placeholder 4">
            <a:extLst>
              <a:ext uri="{FF2B5EF4-FFF2-40B4-BE49-F238E27FC236}">
                <a16:creationId xmlns:a16="http://schemas.microsoft.com/office/drawing/2014/main" id="{92A0761D-B670-4396-B4F0-D69EDB3BE420}"/>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rPr>
              <a:t>7/16/20</a:t>
            </a:r>
          </a:p>
        </p:txBody>
      </p:sp>
      <p:sp>
        <p:nvSpPr>
          <p:cNvPr id="16" name="Slide Number Placeholder 6">
            <a:extLst>
              <a:ext uri="{FF2B5EF4-FFF2-40B4-BE49-F238E27FC236}">
                <a16:creationId xmlns:a16="http://schemas.microsoft.com/office/drawing/2014/main" id="{DD307885-7F0E-40BC-9859-CB93B364A6CA}"/>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C6BB"/>
                </a:solidFill>
                <a:effectLst/>
                <a:uLnTx/>
                <a:uFillTx/>
              </a:rPr>
              <a:t>Page </a:t>
            </a:r>
            <a:fld id="{7A876A2F-D589-4DAC-A4DA-BE2A9795FE1E}" type="slidenum">
              <a:rPr kumimoji="0" lang="en-US" b="0" i="0" u="none" strike="noStrike" kern="1200" cap="none" spc="0" normalizeH="0" baseline="0" noProof="0" smtClean="0">
                <a:ln>
                  <a:noFill/>
                </a:ln>
                <a:solidFill>
                  <a:srgbClr val="00C6BB"/>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b="0" i="0" u="none" strike="noStrike" kern="1200" cap="none" spc="0" normalizeH="0" baseline="0" noProof="0" dirty="0">
              <a:ln>
                <a:noFill/>
              </a:ln>
              <a:solidFill>
                <a:srgbClr val="00C6BB"/>
              </a:solidFill>
              <a:effectLst/>
              <a:uLnTx/>
              <a:uFillTx/>
            </a:endParaRPr>
          </a:p>
        </p:txBody>
      </p:sp>
      <p:graphicFrame>
        <p:nvGraphicFramePr>
          <p:cNvPr id="9" name="Table 9">
            <a:extLst>
              <a:ext uri="{FF2B5EF4-FFF2-40B4-BE49-F238E27FC236}">
                <a16:creationId xmlns:a16="http://schemas.microsoft.com/office/drawing/2014/main" id="{3EBD8BBC-F1C7-4DD1-B65D-799BB7E5AD35}"/>
              </a:ext>
            </a:extLst>
          </p:cNvPr>
          <p:cNvGraphicFramePr>
            <a:graphicFrameLocks noGrp="1"/>
          </p:cNvGraphicFramePr>
          <p:nvPr/>
        </p:nvGraphicFramePr>
        <p:xfrm>
          <a:off x="740660" y="1546715"/>
          <a:ext cx="10890746" cy="3603753"/>
        </p:xfrm>
        <a:graphic>
          <a:graphicData uri="http://schemas.openxmlformats.org/drawingml/2006/table">
            <a:tbl>
              <a:tblPr firstRow="1" bandRow="1">
                <a:tableStyleId>{5C22544A-7EE6-4342-B048-85BDC9FD1C3A}</a:tableStyleId>
              </a:tblPr>
              <a:tblGrid>
                <a:gridCol w="2166623">
                  <a:extLst>
                    <a:ext uri="{9D8B030D-6E8A-4147-A177-3AD203B41FA5}">
                      <a16:colId xmlns:a16="http://schemas.microsoft.com/office/drawing/2014/main" val="615893735"/>
                    </a:ext>
                  </a:extLst>
                </a:gridCol>
                <a:gridCol w="1287624">
                  <a:extLst>
                    <a:ext uri="{9D8B030D-6E8A-4147-A177-3AD203B41FA5}">
                      <a16:colId xmlns:a16="http://schemas.microsoft.com/office/drawing/2014/main" val="3330620362"/>
                    </a:ext>
                  </a:extLst>
                </a:gridCol>
                <a:gridCol w="7436499">
                  <a:extLst>
                    <a:ext uri="{9D8B030D-6E8A-4147-A177-3AD203B41FA5}">
                      <a16:colId xmlns:a16="http://schemas.microsoft.com/office/drawing/2014/main" val="3822937023"/>
                    </a:ext>
                  </a:extLst>
                </a:gridCol>
              </a:tblGrid>
              <a:tr h="446373">
                <a:tc>
                  <a:txBody>
                    <a:bodyPr/>
                    <a:lstStyle/>
                    <a:p>
                      <a:pPr algn="ctr"/>
                      <a:r>
                        <a:rPr lang="en-US" dirty="0">
                          <a:latin typeface="Arial" panose="020B0604020202020204" pitchFamily="34" charset="0"/>
                          <a:cs typeface="Arial" panose="020B0604020202020204" pitchFamily="34" charset="0"/>
                        </a:rPr>
                        <a:t>Date 2020</a:t>
                      </a:r>
                    </a:p>
                  </a:txBody>
                  <a:tcPr/>
                </a:tc>
                <a:tc>
                  <a:txBody>
                    <a:bodyPr/>
                    <a:lstStyle/>
                    <a:p>
                      <a:pPr algn="ctr"/>
                      <a:r>
                        <a:rPr lang="en-US" dirty="0">
                          <a:latin typeface="Arial" panose="020B0604020202020204" pitchFamily="34" charset="0"/>
                          <a:cs typeface="Arial" panose="020B0604020202020204" pitchFamily="34" charset="0"/>
                        </a:rPr>
                        <a:t>Format</a:t>
                      </a:r>
                    </a:p>
                  </a:txBody>
                  <a:tcPr/>
                </a:tc>
                <a:tc>
                  <a:txBody>
                    <a:bodyPr/>
                    <a:lstStyle/>
                    <a:p>
                      <a:pPr algn="ctr"/>
                      <a:r>
                        <a:rPr lang="en-US" dirty="0">
                          <a:latin typeface="Arial" panose="020B0604020202020204" pitchFamily="34" charset="0"/>
                          <a:cs typeface="Arial" panose="020B0604020202020204" pitchFamily="34" charset="0"/>
                        </a:rPr>
                        <a:t>Subject</a:t>
                      </a:r>
                    </a:p>
                  </a:txBody>
                  <a:tcPr/>
                </a:tc>
                <a:extLst>
                  <a:ext uri="{0D108BD9-81ED-4DB2-BD59-A6C34878D82A}">
                    <a16:rowId xmlns:a16="http://schemas.microsoft.com/office/drawing/2014/main" val="1363955279"/>
                  </a:ext>
                </a:extLst>
              </a:tr>
              <a:tr h="446373">
                <a:tc>
                  <a:txBody>
                    <a:bodyPr/>
                    <a:lstStyle/>
                    <a:p>
                      <a:r>
                        <a:rPr lang="en-US" dirty="0">
                          <a:latin typeface="Arial" panose="020B0604020202020204" pitchFamily="34" charset="0"/>
                          <a:cs typeface="Arial" panose="020B0604020202020204" pitchFamily="34" charset="0"/>
                        </a:rPr>
                        <a:t>Thursday, Jan. 23</a:t>
                      </a:r>
                    </a:p>
                  </a:txBody>
                  <a:tcPr/>
                </a:tc>
                <a:tc>
                  <a:txBody>
                    <a:bodyPr/>
                    <a:lstStyle/>
                    <a:p>
                      <a:r>
                        <a:rPr lang="en-US" dirty="0">
                          <a:latin typeface="Arial" panose="020B0604020202020204" pitchFamily="34" charset="0"/>
                          <a:cs typeface="Arial" panose="020B0604020202020204" pitchFamily="34" charset="0"/>
                        </a:rPr>
                        <a:t>In Person</a:t>
                      </a:r>
                    </a:p>
                  </a:txBody>
                  <a:tcPr/>
                </a:tc>
                <a:tc>
                  <a:txBody>
                    <a:bodyPr/>
                    <a:lstStyle/>
                    <a:p>
                      <a:r>
                        <a:rPr lang="en-US" dirty="0">
                          <a:latin typeface="Arial" panose="020B0604020202020204" pitchFamily="34" charset="0"/>
                          <a:cs typeface="Arial" panose="020B0604020202020204" pitchFamily="34" charset="0"/>
                        </a:rPr>
                        <a:t>Radical Change Through Agile HR</a:t>
                      </a:r>
                    </a:p>
                  </a:txBody>
                  <a:tcPr/>
                </a:tc>
                <a:extLst>
                  <a:ext uri="{0D108BD9-81ED-4DB2-BD59-A6C34878D82A}">
                    <a16:rowId xmlns:a16="http://schemas.microsoft.com/office/drawing/2014/main" val="3063047348"/>
                  </a:ext>
                </a:extLst>
              </a:tr>
              <a:tr h="446373">
                <a:tc>
                  <a:txBody>
                    <a:bodyPr/>
                    <a:lstStyle/>
                    <a:p>
                      <a:r>
                        <a:rPr lang="en-US" dirty="0">
                          <a:latin typeface="Arial" panose="020B0604020202020204" pitchFamily="34" charset="0"/>
                          <a:cs typeface="Arial" panose="020B0604020202020204" pitchFamily="34" charset="0"/>
                        </a:rPr>
                        <a:t>Thursday, Apr. 2</a:t>
                      </a:r>
                    </a:p>
                  </a:txBody>
                  <a:tcPr/>
                </a:tc>
                <a:tc>
                  <a:txBody>
                    <a:bodyPr/>
                    <a:lstStyle/>
                    <a:p>
                      <a:r>
                        <a:rPr lang="en-US" dirty="0">
                          <a:latin typeface="Arial" panose="020B0604020202020204" pitchFamily="34" charset="0"/>
                          <a:cs typeface="Arial" panose="020B0604020202020204" pitchFamily="34" charset="0"/>
                        </a:rPr>
                        <a:t>Virtual</a:t>
                      </a:r>
                    </a:p>
                  </a:txBody>
                  <a:tcPr/>
                </a:tc>
                <a:tc>
                  <a:txBody>
                    <a:bodyPr/>
                    <a:lstStyle/>
                    <a:p>
                      <a:r>
                        <a:rPr lang="en-US" dirty="0">
                          <a:latin typeface="Arial" panose="020B0604020202020204" pitchFamily="34" charset="0"/>
                          <a:cs typeface="Arial" panose="020B0604020202020204" pitchFamily="34" charset="0"/>
                        </a:rPr>
                        <a:t>Let’s Lunch – Current Issues of Interest to Our Community</a:t>
                      </a:r>
                    </a:p>
                  </a:txBody>
                  <a:tcPr/>
                </a:tc>
                <a:extLst>
                  <a:ext uri="{0D108BD9-81ED-4DB2-BD59-A6C34878D82A}">
                    <a16:rowId xmlns:a16="http://schemas.microsoft.com/office/drawing/2014/main" val="1432732164"/>
                  </a:ext>
                </a:extLst>
              </a:tr>
              <a:tr h="479142">
                <a:tc>
                  <a:txBody>
                    <a:bodyPr/>
                    <a:lstStyle/>
                    <a:p>
                      <a:r>
                        <a:rPr lang="en-US" dirty="0">
                          <a:latin typeface="Arial" panose="020B0604020202020204" pitchFamily="34" charset="0"/>
                          <a:cs typeface="Arial" panose="020B0604020202020204" pitchFamily="34" charset="0"/>
                        </a:rPr>
                        <a:t>Thursday, Apr. 23</a:t>
                      </a:r>
                    </a:p>
                  </a:txBody>
                  <a:tcPr/>
                </a:tc>
                <a:tc>
                  <a:txBody>
                    <a:bodyPr/>
                    <a:lstStyle/>
                    <a:p>
                      <a:r>
                        <a:rPr lang="en-US" dirty="0">
                          <a:latin typeface="Arial" panose="020B0604020202020204" pitchFamily="34" charset="0"/>
                          <a:cs typeface="Arial" panose="020B0604020202020204" pitchFamily="34" charset="0"/>
                        </a:rPr>
                        <a:t>Virtual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Let’s Lunch – Current Issues of Interest to Our Community</a:t>
                      </a:r>
                    </a:p>
                  </a:txBody>
                  <a:tcPr/>
                </a:tc>
                <a:extLst>
                  <a:ext uri="{0D108BD9-81ED-4DB2-BD59-A6C34878D82A}">
                    <a16:rowId xmlns:a16="http://schemas.microsoft.com/office/drawing/2014/main" val="301157403"/>
                  </a:ext>
                </a:extLst>
              </a:tr>
              <a:tr h="446373">
                <a:tc>
                  <a:txBody>
                    <a:bodyPr/>
                    <a:lstStyle/>
                    <a:p>
                      <a:r>
                        <a:rPr lang="en-US" dirty="0">
                          <a:latin typeface="Arial" panose="020B0604020202020204" pitchFamily="34" charset="0"/>
                          <a:cs typeface="Arial" panose="020B0604020202020204" pitchFamily="34" charset="0"/>
                        </a:rPr>
                        <a:t>Thursday, May 14</a:t>
                      </a:r>
                    </a:p>
                  </a:txBody>
                  <a:tcPr/>
                </a:tc>
                <a:tc>
                  <a:txBody>
                    <a:bodyPr/>
                    <a:lstStyle/>
                    <a:p>
                      <a:r>
                        <a:rPr lang="en-US" dirty="0">
                          <a:latin typeface="Arial" panose="020B0604020202020204" pitchFamily="34" charset="0"/>
                          <a:cs typeface="Arial" panose="020B0604020202020204" pitchFamily="34" charset="0"/>
                        </a:rPr>
                        <a:t>Virtual</a:t>
                      </a:r>
                    </a:p>
                  </a:txBody>
                  <a:tcPr/>
                </a:tc>
                <a:tc>
                  <a:txBody>
                    <a:bodyPr/>
                    <a:lstStyle/>
                    <a:p>
                      <a:r>
                        <a:rPr lang="en-US" dirty="0">
                          <a:latin typeface="Arial" panose="020B0604020202020204" pitchFamily="34" charset="0"/>
                          <a:cs typeface="Arial" panose="020B0604020202020204" pitchFamily="34" charset="0"/>
                        </a:rPr>
                        <a:t>Leadership in the Age of Personalization</a:t>
                      </a:r>
                    </a:p>
                  </a:txBody>
                  <a:tcPr/>
                </a:tc>
                <a:extLst>
                  <a:ext uri="{0D108BD9-81ED-4DB2-BD59-A6C34878D82A}">
                    <a16:rowId xmlns:a16="http://schemas.microsoft.com/office/drawing/2014/main" val="3258688416"/>
                  </a:ext>
                </a:extLst>
              </a:tr>
              <a:tr h="446373">
                <a:tc>
                  <a:txBody>
                    <a:bodyPr/>
                    <a:lstStyle/>
                    <a:p>
                      <a:r>
                        <a:rPr lang="en-US" dirty="0">
                          <a:latin typeface="Arial" panose="020B0604020202020204" pitchFamily="34" charset="0"/>
                          <a:cs typeface="Arial" panose="020B0604020202020204" pitchFamily="34" charset="0"/>
                        </a:rPr>
                        <a:t>Thursday, July 16</a:t>
                      </a:r>
                    </a:p>
                  </a:txBody>
                  <a:tcPr/>
                </a:tc>
                <a:tc>
                  <a:txBody>
                    <a:bodyPr/>
                    <a:lstStyle/>
                    <a:p>
                      <a:r>
                        <a:rPr lang="en-US" dirty="0">
                          <a:latin typeface="Arial" panose="020B0604020202020204" pitchFamily="34" charset="0"/>
                          <a:cs typeface="Arial" panose="020B0604020202020204" pitchFamily="34" charset="0"/>
                        </a:rPr>
                        <a:t>Virtual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Let’s Lunch –  Returning to the Office</a:t>
                      </a:r>
                    </a:p>
                  </a:txBody>
                  <a:tcPr/>
                </a:tc>
                <a:extLst>
                  <a:ext uri="{0D108BD9-81ED-4DB2-BD59-A6C34878D82A}">
                    <a16:rowId xmlns:a16="http://schemas.microsoft.com/office/drawing/2014/main" val="1442213626"/>
                  </a:ext>
                </a:extLst>
              </a:tr>
              <a:tr h="446373">
                <a:tc>
                  <a:txBody>
                    <a:bodyPr/>
                    <a:lstStyle/>
                    <a:p>
                      <a:r>
                        <a:rPr lang="en-US" dirty="0">
                          <a:latin typeface="Arial" panose="020B0604020202020204" pitchFamily="34" charset="0"/>
                          <a:cs typeface="Arial" panose="020B0604020202020204" pitchFamily="34" charset="0"/>
                        </a:rPr>
                        <a:t>Thursday, Sept. 24</a:t>
                      </a:r>
                    </a:p>
                  </a:txBody>
                  <a:tcPr/>
                </a:tc>
                <a:tc>
                  <a:txBody>
                    <a:bodyPr/>
                    <a:lstStyle/>
                    <a:p>
                      <a:r>
                        <a:rPr lang="en-US" dirty="0">
                          <a:latin typeface="Arial" panose="020B0604020202020204" pitchFamily="34" charset="0"/>
                          <a:cs typeface="Arial" panose="020B0604020202020204" pitchFamily="34" charset="0"/>
                        </a:rPr>
                        <a:t>   ???</a:t>
                      </a:r>
                    </a:p>
                  </a:txBody>
                  <a:tcPr/>
                </a:tc>
                <a:tc>
                  <a:txBody>
                    <a:bodyPr/>
                    <a:lstStyle/>
                    <a:p>
                      <a:r>
                        <a:rPr lang="en-US" dirty="0">
                          <a:latin typeface="Arial" panose="020B0604020202020204" pitchFamily="34" charset="0"/>
                          <a:cs typeface="Arial" panose="020B0604020202020204" pitchFamily="34" charset="0"/>
                        </a:rPr>
                        <a:t>Navigating the Independent Workforce</a:t>
                      </a:r>
                    </a:p>
                  </a:txBody>
                  <a:tcPr/>
                </a:tc>
                <a:extLst>
                  <a:ext uri="{0D108BD9-81ED-4DB2-BD59-A6C34878D82A}">
                    <a16:rowId xmlns:a16="http://schemas.microsoft.com/office/drawing/2014/main" val="256460630"/>
                  </a:ext>
                </a:extLst>
              </a:tr>
              <a:tr h="446373">
                <a:tc>
                  <a:txBody>
                    <a:bodyPr/>
                    <a:lstStyle/>
                    <a:p>
                      <a:r>
                        <a:rPr lang="en-US" dirty="0">
                          <a:latin typeface="Arial" panose="020B0604020202020204" pitchFamily="34" charset="0"/>
                          <a:cs typeface="Arial" panose="020B0604020202020204" pitchFamily="34" charset="0"/>
                        </a:rPr>
                        <a:t>Thursday, Nov. 19</a:t>
                      </a:r>
                    </a:p>
                  </a:txBody>
                  <a:tcPr/>
                </a:tc>
                <a:tc>
                  <a:txBody>
                    <a:bodyPr/>
                    <a:lstStyle/>
                    <a:p>
                      <a:r>
                        <a:rPr lang="en-US" dirty="0">
                          <a:latin typeface="Arial" panose="020B0604020202020204" pitchFamily="34" charset="0"/>
                          <a:cs typeface="Arial" panose="020B0604020202020204" pitchFamily="34" charset="0"/>
                        </a:rPr>
                        <a:t>   ???</a:t>
                      </a:r>
                    </a:p>
                  </a:txBody>
                  <a:tcPr/>
                </a:tc>
                <a:tc>
                  <a:txBody>
                    <a:bodyPr/>
                    <a:lstStyle/>
                    <a:p>
                      <a:r>
                        <a:rPr lang="en-US" dirty="0">
                          <a:latin typeface="Arial" panose="020B0604020202020204" pitchFamily="34" charset="0"/>
                          <a:cs typeface="Arial" panose="020B0604020202020204" pitchFamily="34" charset="0"/>
                        </a:rPr>
                        <a:t>The Future of Work and The New Employee Experience, Sunnyvale?</a:t>
                      </a:r>
                    </a:p>
                  </a:txBody>
                  <a:tcPr/>
                </a:tc>
                <a:extLst>
                  <a:ext uri="{0D108BD9-81ED-4DB2-BD59-A6C34878D82A}">
                    <a16:rowId xmlns:a16="http://schemas.microsoft.com/office/drawing/2014/main" val="2351198262"/>
                  </a:ext>
                </a:extLst>
              </a:tr>
            </a:tbl>
          </a:graphicData>
        </a:graphic>
      </p:graphicFrame>
    </p:spTree>
    <p:extLst>
      <p:ext uri="{BB962C8B-B14F-4D97-AF65-F5344CB8AC3E}">
        <p14:creationId xmlns:p14="http://schemas.microsoft.com/office/powerpoint/2010/main" val="167179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08FE87-7C77-42ED-82E7-2A8C8823B00B}"/>
              </a:ext>
            </a:extLst>
          </p:cNvPr>
          <p:cNvSpPr txBox="1"/>
          <p:nvPr/>
        </p:nvSpPr>
        <p:spPr>
          <a:xfrm>
            <a:off x="430720" y="1759327"/>
            <a:ext cx="7770888" cy="489351"/>
          </a:xfrm>
          <a:prstGeom prst="rect">
            <a:avLst/>
          </a:prstGeom>
          <a:solidFill>
            <a:srgbClr val="FFFF00">
              <a:alpha val="0"/>
            </a:srgb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5AD19CC5-F0D5-41BC-A784-6CB70F450EAB}"/>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F14A08CC-BCE0-483C-80DB-69082E12502A}"/>
              </a:ext>
            </a:extLst>
          </p:cNvPr>
          <p:cNvSpPr txBox="1"/>
          <p:nvPr/>
        </p:nvSpPr>
        <p:spPr>
          <a:xfrm>
            <a:off x="430720" y="1759327"/>
            <a:ext cx="10648335" cy="3447098"/>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12:00 – 12:10 </a:t>
            </a:r>
            <a:r>
              <a:rPr lang="en-US" sz="2400" dirty="0">
                <a:solidFill>
                  <a:prstClr val="white"/>
                </a:solidFill>
                <a:latin typeface="Arial" panose="020B0604020202020204" pitchFamily="34" charset="0"/>
                <a:cs typeface="Arial" panose="020B0604020202020204" pitchFamily="34" charset="0"/>
              </a:rPr>
              <a:t>p</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  Welcome and Attendees Introduction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12:10 – 12</a:t>
            </a:r>
            <a:r>
              <a:rPr lang="en-US" sz="2400" dirty="0">
                <a:solidFill>
                  <a:prstClr val="white"/>
                </a:solidFill>
                <a:latin typeface="Arial" panose="020B0604020202020204" pitchFamily="34" charset="0"/>
                <a:cs typeface="Arial" panose="020B0604020202020204" pitchFamily="34" charset="0"/>
              </a:rPr>
              <a:t>:15</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2400" dirty="0">
                <a:solidFill>
                  <a:prstClr val="white"/>
                </a:solidFill>
                <a:latin typeface="Arial" panose="020B0604020202020204" pitchFamily="34" charset="0"/>
                <a:cs typeface="Arial" panose="020B0604020202020204" pitchFamily="34" charset="0"/>
              </a:rPr>
              <a:t>p</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  About HRSF</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12:15 – 12:20 </a:t>
            </a:r>
            <a:r>
              <a:rPr lang="en-US" sz="2400" dirty="0">
                <a:solidFill>
                  <a:prstClr val="white"/>
                </a:solidFill>
                <a:latin typeface="Arial" panose="020B0604020202020204" pitchFamily="34" charset="0"/>
                <a:cs typeface="Arial" panose="020B0604020202020204" pitchFamily="34" charset="0"/>
              </a:rPr>
              <a:t>pm:  Today’s Agenda/ Intro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Panelists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12:20 – 12:50 </a:t>
            </a:r>
            <a:r>
              <a:rPr lang="en-US" sz="2400" dirty="0">
                <a:solidFill>
                  <a:prstClr val="white"/>
                </a:solidFill>
                <a:latin typeface="Arial" panose="020B0604020202020204" pitchFamily="34" charset="0"/>
                <a:cs typeface="Arial" panose="020B0604020202020204" pitchFamily="34" charset="0"/>
              </a:rPr>
              <a:t>p</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  Panel Discussion</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12:50 –   1:00 pm:  </a:t>
            </a:r>
            <a:r>
              <a:rPr lang="en-US" sz="2400" dirty="0">
                <a:solidFill>
                  <a:prstClr val="white"/>
                </a:solidFill>
                <a:latin typeface="Arial" panose="020B0604020202020204" pitchFamily="34" charset="0"/>
                <a:cs typeface="Arial" panose="020B0604020202020204" pitchFamily="34" charset="0"/>
              </a:rPr>
              <a:t>Break-out Groups</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2400" dirty="0">
                <a:solidFill>
                  <a:prstClr val="white"/>
                </a:solidFill>
                <a:latin typeface="Arial" panose="020B0604020202020204" pitchFamily="34" charset="0"/>
                <a:cs typeface="Arial" panose="020B0604020202020204" pitchFamily="34" charset="0"/>
              </a:rPr>
              <a:t>1:00</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r>
              <a:rPr lang="en-US" sz="2400" dirty="0">
                <a:solidFill>
                  <a:prstClr val="white"/>
                </a:solidFill>
                <a:latin typeface="Arial" panose="020B0604020202020204" pitchFamily="34" charset="0"/>
                <a:cs typeface="Arial" panose="020B0604020202020204" pitchFamily="34" charset="0"/>
              </a:rPr>
              <a:t>1:25 p</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 </a:t>
            </a:r>
            <a:r>
              <a:rPr lang="en-US" sz="2400" dirty="0">
                <a:solidFill>
                  <a:prstClr val="white"/>
                </a:solidFill>
                <a:latin typeface="Arial" panose="020B0604020202020204" pitchFamily="34" charset="0"/>
                <a:cs typeface="Arial" panose="020B0604020202020204" pitchFamily="34" charset="0"/>
              </a:rPr>
              <a:t> Questions to Panelists from Break-out Groups</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spcAft>
                <a:spcPts val="1000"/>
              </a:spcAf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2400" dirty="0">
                <a:solidFill>
                  <a:prstClr val="white"/>
                </a:solidFill>
                <a:latin typeface="Arial" panose="020B0604020202020204" pitchFamily="34" charset="0"/>
                <a:cs typeface="Arial" panose="020B0604020202020204" pitchFamily="34" charset="0"/>
              </a:rPr>
              <a:t>1:25 –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 pm:  HRSF Close and Submit Evaluations</a:t>
            </a:r>
          </a:p>
        </p:txBody>
      </p:sp>
      <p:sp>
        <p:nvSpPr>
          <p:cNvPr id="4" name="Date Placeholder 4">
            <a:extLst>
              <a:ext uri="{FF2B5EF4-FFF2-40B4-BE49-F238E27FC236}">
                <a16:creationId xmlns:a16="http://schemas.microsoft.com/office/drawing/2014/main" id="{17585D54-3F29-4721-8A00-07B336ADC086}"/>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mnes" panose="02000606040000020004"/>
                <a:ea typeface="+mn-ea"/>
                <a:cs typeface="+mn-cs"/>
              </a:rPr>
              <a:t>7/16/20</a:t>
            </a:r>
          </a:p>
        </p:txBody>
      </p:sp>
      <p:sp>
        <p:nvSpPr>
          <p:cNvPr id="5" name="Slide Number Placeholder 6">
            <a:extLst>
              <a:ext uri="{FF2B5EF4-FFF2-40B4-BE49-F238E27FC236}">
                <a16:creationId xmlns:a16="http://schemas.microsoft.com/office/drawing/2014/main" id="{1618F4AA-DA69-4951-9486-22882CDEE25B}"/>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rPr>
              <a:t>Page </a:t>
            </a:r>
            <a:fld id="{7A876A2F-D589-4DAC-A4DA-BE2A9795FE1E}" type="slidenum">
              <a:rPr kumimoji="0" lang="en-US" sz="1600" b="0" i="0" u="none" strike="noStrike" kern="1200" cap="none" spc="0" normalizeH="0" baseline="0" noProof="0" smtClean="0">
                <a:ln>
                  <a:noFill/>
                </a:ln>
                <a:solidFill>
                  <a:srgbClr val="00C6BB"/>
                </a:solidFill>
                <a:effectLst/>
                <a:uLnTx/>
                <a:uFillTx/>
                <a:latin typeface="Omnes" panose="020006060400000200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00C6BB"/>
              </a:solidFill>
              <a:effectLst/>
              <a:uLnTx/>
              <a:uFillTx/>
              <a:latin typeface="Omnes" panose="02000606040000020004"/>
              <a:ea typeface="+mn-ea"/>
              <a:cs typeface="+mn-cs"/>
            </a:endParaRPr>
          </a:p>
        </p:txBody>
      </p:sp>
      <p:sp>
        <p:nvSpPr>
          <p:cNvPr id="7" name="TextBox 6">
            <a:extLst>
              <a:ext uri="{FF2B5EF4-FFF2-40B4-BE49-F238E27FC236}">
                <a16:creationId xmlns:a16="http://schemas.microsoft.com/office/drawing/2014/main" id="{D8CFBA9E-5067-4273-8B0F-6143FD86DC6A}"/>
              </a:ext>
            </a:extLst>
          </p:cNvPr>
          <p:cNvSpPr txBox="1"/>
          <p:nvPr/>
        </p:nvSpPr>
        <p:spPr>
          <a:xfrm>
            <a:off x="379401" y="1718680"/>
            <a:ext cx="7873525" cy="529998"/>
          </a:xfrm>
          <a:prstGeom prst="rect">
            <a:avLst/>
          </a:prstGeom>
          <a:solidFill>
            <a:srgbClr val="FFFF00">
              <a:alpha val="45000"/>
            </a:srgbClr>
          </a:solidFill>
        </p:spPr>
        <p:txBody>
          <a:bodyPr wrap="square" rtlCol="0">
            <a:spAutoFit/>
          </a:bodyPr>
          <a:lstStyle/>
          <a:p>
            <a:endParaRPr lang="en-US" dirty="0"/>
          </a:p>
        </p:txBody>
      </p:sp>
    </p:spTree>
    <p:extLst>
      <p:ext uri="{BB962C8B-B14F-4D97-AF65-F5344CB8AC3E}">
        <p14:creationId xmlns:p14="http://schemas.microsoft.com/office/powerpoint/2010/main" val="138651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1C6F5B-067D-46D2-AF71-3C687F60CD58}"/>
              </a:ext>
            </a:extLst>
          </p:cNvPr>
          <p:cNvSpPr txBox="1">
            <a:spLocks noGrp="1"/>
          </p:cNvSpPr>
          <p:nvPr>
            <p:ph type="ctrTitle"/>
          </p:nvPr>
        </p:nvSpPr>
        <p:spPr>
          <a:xfrm>
            <a:off x="4132654" y="677291"/>
            <a:ext cx="7435439" cy="2063932"/>
          </a:xfrm>
          <a:prstGeom prst="rect">
            <a:avLst/>
          </a:prstGeom>
        </p:spPr>
        <p:txBody>
          <a:bodyPr rtlCol="0">
            <a:normAutofit/>
          </a:bodyPr>
          <a:lstStyle/>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Unique </a:t>
            </a:r>
            <a:r>
              <a:rPr lang="en-US" sz="4000" b="1" dirty="0">
                <a:effectLst>
                  <a:glow rad="1117600">
                    <a:schemeClr val="accent1">
                      <a:alpha val="60000"/>
                    </a:schemeClr>
                  </a:glow>
                  <a:outerShdw blurRad="50800" dist="38100" dir="2700000" algn="tl" rotWithShape="0">
                    <a:schemeClr val="bg1">
                      <a:alpha val="40000"/>
                    </a:schemeClr>
                  </a:outerShdw>
                </a:effectLst>
                <a:latin typeface="Arial" panose="020B0604020202020204" pitchFamily="34" charset="0"/>
                <a:cs typeface="Arial" panose="020B0604020202020204" pitchFamily="34" charset="0"/>
              </a:rPr>
              <a:t>Community</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Content</a:t>
            </a:r>
          </a:p>
          <a:p>
            <a:r>
              <a:rPr lang="en-US" sz="4000" b="1" dirty="0">
                <a:effectLst>
                  <a:glow rad="1117600">
                    <a:schemeClr val="accent1">
                      <a:alpha val="60000"/>
                    </a:scheme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rPr>
              <a:t>            Unique Conversations</a:t>
            </a:r>
          </a:p>
        </p:txBody>
      </p:sp>
      <p:sp>
        <p:nvSpPr>
          <p:cNvPr id="3" name="Subtitle 2">
            <a:extLst>
              <a:ext uri="{FF2B5EF4-FFF2-40B4-BE49-F238E27FC236}">
                <a16:creationId xmlns:a16="http://schemas.microsoft.com/office/drawing/2014/main" id="{95AA4620-C0EB-431D-9C71-4830E2617188}"/>
              </a:ext>
            </a:extLst>
          </p:cNvPr>
          <p:cNvSpPr>
            <a:spLocks noGrp="1"/>
          </p:cNvSpPr>
          <p:nvPr>
            <p:ph type="subTitle" idx="1"/>
          </p:nvPr>
        </p:nvSpPr>
        <p:spPr>
          <a:xfrm>
            <a:off x="1935273" y="5412604"/>
            <a:ext cx="8765073" cy="365125"/>
          </a:xfrm>
          <a:ln>
            <a:solidFill>
              <a:schemeClr val="accent1"/>
            </a:solidFill>
          </a:ln>
        </p:spPr>
        <p:txBody>
          <a:bodyPr>
            <a:normAutofit/>
          </a:bodyPr>
          <a:lstStyle/>
          <a:p>
            <a:pPr>
              <a:lnSpc>
                <a:spcPct val="90000"/>
              </a:lnSpc>
              <a:spcAft>
                <a:spcPts val="0"/>
              </a:spcAft>
            </a:pPr>
            <a:r>
              <a:rPr lang="en-US" b="1" dirty="0"/>
              <a:t>Our Mission:  Equip HR to proactively lead the rapidly changing world of work.</a:t>
            </a:r>
            <a:endParaRPr lang="en-US" dirty="0"/>
          </a:p>
          <a:p>
            <a:pPr>
              <a:lnSpc>
                <a:spcPct val="90000"/>
              </a:lnSpc>
            </a:pPr>
            <a:endParaRPr lang="en-US" dirty="0"/>
          </a:p>
        </p:txBody>
      </p:sp>
      <p:pic>
        <p:nvPicPr>
          <p:cNvPr id="9" name="Picture 8" descr="https://www.hrstrategyforum.org/graphics/logo.png">
            <a:extLst>
              <a:ext uri="{FF2B5EF4-FFF2-40B4-BE49-F238E27FC236}">
                <a16:creationId xmlns:a16="http://schemas.microsoft.com/office/drawing/2014/main" id="{9AAE864F-ED19-465D-8842-44ED26FEF8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86" y="357568"/>
            <a:ext cx="2427823" cy="1629237"/>
          </a:xfrm>
          <a:prstGeom prst="rect">
            <a:avLst/>
          </a:prstGeom>
          <a:ln>
            <a:noFill/>
          </a:ln>
          <a:effectLst/>
        </p:spPr>
      </p:pic>
      <p:pic>
        <p:nvPicPr>
          <p:cNvPr id="6" name="Picture 5" descr="A close up of a sign&#10;&#10;Description automatically generated">
            <a:extLst>
              <a:ext uri="{FF2B5EF4-FFF2-40B4-BE49-F238E27FC236}">
                <a16:creationId xmlns:a16="http://schemas.microsoft.com/office/drawing/2014/main" id="{D66FD381-CF58-4960-9D4A-A0475E26807C}"/>
              </a:ext>
            </a:extLst>
          </p:cNvPr>
          <p:cNvPicPr>
            <a:picLocks noChangeAspect="1"/>
          </p:cNvPicPr>
          <p:nvPr/>
        </p:nvPicPr>
        <p:blipFill rotWithShape="1">
          <a:blip r:embed="rId3">
            <a:extLst>
              <a:ext uri="{28A0092B-C50C-407E-A947-70E740481C1C}">
                <a14:useLocalDpi xmlns:a14="http://schemas.microsoft.com/office/drawing/2010/main" val="0"/>
              </a:ext>
            </a:extLst>
          </a:blip>
          <a:srcRect b="21775"/>
          <a:stretch/>
        </p:blipFill>
        <p:spPr>
          <a:xfrm>
            <a:off x="357486" y="2412435"/>
            <a:ext cx="2427823" cy="659960"/>
          </a:xfrm>
          <a:prstGeom prst="rect">
            <a:avLst/>
          </a:prstGeom>
        </p:spPr>
      </p:pic>
      <p:sp>
        <p:nvSpPr>
          <p:cNvPr id="8" name="Date Placeholder 4">
            <a:extLst>
              <a:ext uri="{FF2B5EF4-FFF2-40B4-BE49-F238E27FC236}">
                <a16:creationId xmlns:a16="http://schemas.microsoft.com/office/drawing/2014/main" id="{8CB609E5-CBF5-4AAD-8AB5-CB58C13D3645}"/>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10" name="Slide Number Placeholder 6">
            <a:extLst>
              <a:ext uri="{FF2B5EF4-FFF2-40B4-BE49-F238E27FC236}">
                <a16:creationId xmlns:a16="http://schemas.microsoft.com/office/drawing/2014/main" id="{1CBEE809-7E7D-4AA0-8619-39C5D04ED8A2}"/>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4</a:t>
            </a:fld>
            <a:endParaRPr lang="en-US" dirty="0">
              <a:solidFill>
                <a:srgbClr val="00C6BB"/>
              </a:solidFill>
            </a:endParaRPr>
          </a:p>
        </p:txBody>
      </p:sp>
      <p:sp>
        <p:nvSpPr>
          <p:cNvPr id="2" name="Rectangle 1">
            <a:extLst>
              <a:ext uri="{FF2B5EF4-FFF2-40B4-BE49-F238E27FC236}">
                <a16:creationId xmlns:a16="http://schemas.microsoft.com/office/drawing/2014/main" id="{70AA186E-1F35-444B-8F53-BFCA85D13C8B}"/>
              </a:ext>
            </a:extLst>
          </p:cNvPr>
          <p:cNvSpPr/>
          <p:nvPr/>
        </p:nvSpPr>
        <p:spPr>
          <a:xfrm>
            <a:off x="538065" y="3744418"/>
            <a:ext cx="11115869" cy="461665"/>
          </a:xfrm>
          <a:prstGeom prst="rect">
            <a:avLst/>
          </a:prstGeom>
        </p:spPr>
        <p:txBody>
          <a:bodyPr wrap="square">
            <a:spAutoFit/>
          </a:bodyPr>
          <a:lstStyle/>
          <a:p>
            <a:r>
              <a:rPr lang="en-US" sz="2400" b="1" dirty="0">
                <a:solidFill>
                  <a:srgbClr val="015581"/>
                </a:solidFill>
                <a:latin typeface="Arial" panose="020B0604020202020204" pitchFamily="34" charset="0"/>
                <a:cs typeface="Arial" panose="020B0604020202020204" pitchFamily="34" charset="0"/>
              </a:rPr>
              <a:t>The Bay Area Connection for Strategically Focused HR Leaders Since 1994</a:t>
            </a:r>
            <a:endParaRPr lang="en-US" sz="2400" dirty="0">
              <a:solidFill>
                <a:srgbClr val="0155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53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F18D-CA6C-4F02-A5BF-82EDD2DD8624}"/>
              </a:ext>
            </a:extLst>
          </p:cNvPr>
          <p:cNvSpPr>
            <a:spLocks noGrp="1"/>
          </p:cNvSpPr>
          <p:nvPr>
            <p:ph type="title"/>
          </p:nvPr>
        </p:nvSpPr>
        <p:spPr>
          <a:xfrm>
            <a:off x="630904" y="0"/>
            <a:ext cx="11110259" cy="970450"/>
          </a:xfrm>
        </p:spPr>
        <p:txBody>
          <a:bodyPr/>
          <a:lstStyle/>
          <a:p>
            <a:r>
              <a:rPr lang="en-US" dirty="0">
                <a:latin typeface="Arial" panose="020B0604020202020204" pitchFamily="34" charset="0"/>
                <a:cs typeface="Arial" panose="020B0604020202020204" pitchFamily="34" charset="0"/>
              </a:rPr>
              <a:t>Membership Has Its Privileges</a:t>
            </a:r>
          </a:p>
        </p:txBody>
      </p:sp>
      <p:sp>
        <p:nvSpPr>
          <p:cNvPr id="3" name="Rectangle 2">
            <a:extLst>
              <a:ext uri="{FF2B5EF4-FFF2-40B4-BE49-F238E27FC236}">
                <a16:creationId xmlns:a16="http://schemas.microsoft.com/office/drawing/2014/main" id="{B432AE8D-FA5A-4133-8193-79FEB343D72D}"/>
              </a:ext>
            </a:extLst>
          </p:cNvPr>
          <p:cNvSpPr/>
          <p:nvPr/>
        </p:nvSpPr>
        <p:spPr>
          <a:xfrm>
            <a:off x="680788" y="1521993"/>
            <a:ext cx="11010490" cy="954107"/>
          </a:xfrm>
          <a:prstGeom prst="rect">
            <a:avLst/>
          </a:prstGeom>
        </p:spPr>
        <p:txBody>
          <a:bodyPr wrap="square">
            <a:spAutoFit/>
          </a:bodyPr>
          <a:lstStyle/>
          <a:p>
            <a:pPr algn="ctr"/>
            <a:r>
              <a:rPr lang="en-US" sz="2800" dirty="0">
                <a:solidFill>
                  <a:srgbClr val="00C6BB"/>
                </a:solidFill>
                <a:latin typeface="Arial" panose="020B0604020202020204" pitchFamily="34" charset="0"/>
                <a:cs typeface="Arial" panose="020B0604020202020204" pitchFamily="34" charset="0"/>
              </a:rPr>
              <a:t>Join Now and Take Advantage of more great</a:t>
            </a:r>
          </a:p>
          <a:p>
            <a:pPr algn="ctr"/>
            <a:r>
              <a:rPr lang="en-US" sz="2800" dirty="0">
                <a:solidFill>
                  <a:srgbClr val="00C6BB"/>
                </a:solidFill>
                <a:latin typeface="Arial" panose="020B0604020202020204" pitchFamily="34" charset="0"/>
                <a:cs typeface="Arial" panose="020B0604020202020204" pitchFamily="34" charset="0"/>
              </a:rPr>
              <a:t>Stimulating, Informative Programs and Networking Experiences.</a:t>
            </a:r>
          </a:p>
        </p:txBody>
      </p:sp>
      <p:sp>
        <p:nvSpPr>
          <p:cNvPr id="4" name="Rectangle 3">
            <a:extLst>
              <a:ext uri="{FF2B5EF4-FFF2-40B4-BE49-F238E27FC236}">
                <a16:creationId xmlns:a16="http://schemas.microsoft.com/office/drawing/2014/main" id="{66E9EFDA-D2CD-4253-82B0-986AE8A4E814}"/>
              </a:ext>
            </a:extLst>
          </p:cNvPr>
          <p:cNvSpPr/>
          <p:nvPr/>
        </p:nvSpPr>
        <p:spPr>
          <a:xfrm>
            <a:off x="680788" y="2734619"/>
            <a:ext cx="11247187" cy="2970557"/>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Individual membership provides:</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Access to Unique Programs: Stay up-to-date on the latest trends and topics in strategic HR</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50% Savings: Membership pays for itself when you attend three or more sessions – saving over $300 annually!</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Networking Opportunities: Expand your professional network. We actively help each other stay one step ahead. </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Access to the HRSF Member Directory: Access to our searchable online directory of 1,000+ Bay Area professionals.  </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Discounted Guest Passes: Share HRSF with a colleague – guests save 37.5% per program.</a:t>
            </a:r>
          </a:p>
          <a:p>
            <a:pPr marL="285750" indent="-285750">
              <a:lnSpc>
                <a:spcPts val="3000"/>
              </a:lnSpc>
              <a:buClr>
                <a:schemeClr val="accent1">
                  <a:lumMod val="75000"/>
                </a:schemeClr>
              </a:buClr>
              <a:buSzPct val="120000"/>
              <a:buFont typeface="Wingdings" panose="05000000000000000000" pitchFamily="2" charset="2"/>
              <a:buChar char="§"/>
            </a:pPr>
            <a:r>
              <a:rPr lang="en-US" sz="1600" dirty="0">
                <a:latin typeface="Arial" panose="020B0604020202020204" pitchFamily="34" charset="0"/>
                <a:cs typeface="Arial" panose="020B0604020202020204" pitchFamily="34" charset="0"/>
              </a:rPr>
              <a:t>Access to Valuable Resources: Previous program presentations and handouts, photos and related articles.</a:t>
            </a:r>
          </a:p>
          <a:p>
            <a:pPr>
              <a:lnSpc>
                <a:spcPct val="150000"/>
              </a:lnSpc>
              <a:buClr>
                <a:schemeClr val="accent1">
                  <a:lumMod val="75000"/>
                </a:schemeClr>
              </a:buClr>
              <a:buSzPct val="120000"/>
            </a:pPr>
            <a:r>
              <a:rPr lang="en-US" sz="1600" b="1" dirty="0">
                <a:latin typeface="Arial" panose="020B0604020202020204" pitchFamily="34" charset="0"/>
                <a:cs typeface="Arial" panose="020B0604020202020204" pitchFamily="34" charset="0"/>
              </a:rPr>
              <a:t>Corporate membership provides additional benefits. See our website for details.</a:t>
            </a:r>
          </a:p>
        </p:txBody>
      </p:sp>
      <p:sp>
        <p:nvSpPr>
          <p:cNvPr id="5" name="Date Placeholder 4">
            <a:extLst>
              <a:ext uri="{FF2B5EF4-FFF2-40B4-BE49-F238E27FC236}">
                <a16:creationId xmlns:a16="http://schemas.microsoft.com/office/drawing/2014/main" id="{B222503B-83DA-4892-8721-06D3877C5AAC}"/>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6" name="Slide Number Placeholder 6">
            <a:extLst>
              <a:ext uri="{FF2B5EF4-FFF2-40B4-BE49-F238E27FC236}">
                <a16:creationId xmlns:a16="http://schemas.microsoft.com/office/drawing/2014/main" id="{9266E998-0E3E-4BA0-A076-BA3FCFF2D7A5}"/>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5</a:t>
            </a:fld>
            <a:endParaRPr lang="en-US" dirty="0">
              <a:solidFill>
                <a:srgbClr val="00C6BB"/>
              </a:solidFill>
            </a:endParaRPr>
          </a:p>
        </p:txBody>
      </p:sp>
    </p:spTree>
    <p:extLst>
      <p:ext uri="{BB962C8B-B14F-4D97-AF65-F5344CB8AC3E}">
        <p14:creationId xmlns:p14="http://schemas.microsoft.com/office/powerpoint/2010/main" val="94306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DC95-85B6-457E-8326-34BD36F24C7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Annual Sponsors</a:t>
            </a:r>
          </a:p>
        </p:txBody>
      </p:sp>
      <p:pic>
        <p:nvPicPr>
          <p:cNvPr id="4" name="Picture 4" descr="http://www.hrstrategyforum.org/resource/resmgr/sponsor_logos/dirsupt2.JPG">
            <a:extLst>
              <a:ext uri="{FF2B5EF4-FFF2-40B4-BE49-F238E27FC236}">
                <a16:creationId xmlns:a16="http://schemas.microsoft.com/office/drawing/2014/main" id="{116EA66B-F042-416C-B80F-EED5B7F14F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748" y="4967810"/>
            <a:ext cx="1378881" cy="6344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C:\Users\Mike\Documents\HRSF-HRPS\Graphic- Publications- Letters\Logos MIsc Partner Sponsor\Logo Blue_With tag line (2).png">
            <a:extLst>
              <a:ext uri="{FF2B5EF4-FFF2-40B4-BE49-F238E27FC236}">
                <a16:creationId xmlns:a16="http://schemas.microsoft.com/office/drawing/2014/main" id="{BB2493EF-706D-451E-B697-F6140A25E5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714" y="4967810"/>
            <a:ext cx="2659977" cy="559882"/>
          </a:xfrm>
          <a:prstGeom prst="rect">
            <a:avLst/>
          </a:prstGeom>
          <a:solidFill>
            <a:schemeClr val="tx1"/>
          </a:solidFill>
          <a:ln w="57150">
            <a:solidFill>
              <a:schemeClr val="tx1"/>
            </a:solidFill>
          </a:ln>
        </p:spPr>
      </p:pic>
      <p:pic>
        <p:nvPicPr>
          <p:cNvPr id="6" name="Picture 5">
            <a:extLst>
              <a:ext uri="{FF2B5EF4-FFF2-40B4-BE49-F238E27FC236}">
                <a16:creationId xmlns:a16="http://schemas.microsoft.com/office/drawing/2014/main" id="{5FE5FC32-41F1-426D-8D3B-EBC1607DF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901" y="2889115"/>
            <a:ext cx="3239847" cy="447446"/>
          </a:xfrm>
          <a:prstGeom prst="rect">
            <a:avLst/>
          </a:prstGeom>
          <a:solidFill>
            <a:schemeClr val="tx1"/>
          </a:solidFill>
          <a:ln w="38100">
            <a:solidFill>
              <a:schemeClr val="tx1"/>
            </a:solidFill>
          </a:ln>
        </p:spPr>
      </p:pic>
      <p:pic>
        <p:nvPicPr>
          <p:cNvPr id="7" name="Picture 6">
            <a:extLst>
              <a:ext uri="{FF2B5EF4-FFF2-40B4-BE49-F238E27FC236}">
                <a16:creationId xmlns:a16="http://schemas.microsoft.com/office/drawing/2014/main" id="{D0A840BA-88BA-4307-9E94-1A4CF637F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651" y="2899280"/>
            <a:ext cx="1814642" cy="447446"/>
          </a:xfrm>
          <a:prstGeom prst="rect">
            <a:avLst/>
          </a:prstGeom>
          <a:solidFill>
            <a:schemeClr val="tx1"/>
          </a:solidFill>
          <a:ln w="38100">
            <a:solidFill>
              <a:schemeClr val="tx1"/>
            </a:solidFill>
          </a:ln>
        </p:spPr>
      </p:pic>
      <p:pic>
        <p:nvPicPr>
          <p:cNvPr id="9" name="Picture 6">
            <a:extLst>
              <a:ext uri="{FF2B5EF4-FFF2-40B4-BE49-F238E27FC236}">
                <a16:creationId xmlns:a16="http://schemas.microsoft.com/office/drawing/2014/main" id="{4FBEC9EB-6901-4BC0-9C78-70EC4636D4E3}"/>
              </a:ext>
            </a:extLst>
          </p:cNvPr>
          <p:cNvPicPr>
            <a:picLocks noChangeAspect="1"/>
          </p:cNvPicPr>
          <p:nvPr/>
        </p:nvPicPr>
        <p:blipFill>
          <a:blip r:embed="rId6"/>
          <a:stretch>
            <a:fillRect/>
          </a:stretch>
        </p:blipFill>
        <p:spPr>
          <a:xfrm>
            <a:off x="4012824" y="3940776"/>
            <a:ext cx="1341000" cy="547575"/>
          </a:xfrm>
          <a:prstGeom prst="rect">
            <a:avLst/>
          </a:prstGeom>
          <a:solidFill>
            <a:schemeClr val="tx1"/>
          </a:solidFill>
        </p:spPr>
      </p:pic>
      <p:pic>
        <p:nvPicPr>
          <p:cNvPr id="10" name="Picture 2">
            <a:extLst>
              <a:ext uri="{FF2B5EF4-FFF2-40B4-BE49-F238E27FC236}">
                <a16:creationId xmlns:a16="http://schemas.microsoft.com/office/drawing/2014/main" id="{B98D9C3F-5B0E-424F-B586-87C0033FF0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2901" y="1877340"/>
            <a:ext cx="1542103" cy="5722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A close up of a logo&#10;&#10;Description automatically generated">
            <a:extLst>
              <a:ext uri="{FF2B5EF4-FFF2-40B4-BE49-F238E27FC236}">
                <a16:creationId xmlns:a16="http://schemas.microsoft.com/office/drawing/2014/main" id="{FEBB223C-8906-40E1-A9E7-1526E5EA80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251" t="15640" r="6306" b="8089"/>
          <a:stretch/>
        </p:blipFill>
        <p:spPr>
          <a:xfrm>
            <a:off x="2399071" y="3864077"/>
            <a:ext cx="1229033" cy="648929"/>
          </a:xfrm>
          <a:prstGeom prst="rect">
            <a:avLst/>
          </a:prstGeom>
          <a:solidFill>
            <a:schemeClr val="tx1"/>
          </a:solidFill>
        </p:spPr>
      </p:pic>
      <p:sp>
        <p:nvSpPr>
          <p:cNvPr id="12" name="Rectangle 11">
            <a:extLst>
              <a:ext uri="{FF2B5EF4-FFF2-40B4-BE49-F238E27FC236}">
                <a16:creationId xmlns:a16="http://schemas.microsoft.com/office/drawing/2014/main" id="{4B83C68F-5502-4A01-89AE-56860F0D657A}"/>
              </a:ext>
            </a:extLst>
          </p:cNvPr>
          <p:cNvSpPr/>
          <p:nvPr/>
        </p:nvSpPr>
        <p:spPr>
          <a:xfrm>
            <a:off x="762000" y="1991844"/>
            <a:ext cx="1360181" cy="367216"/>
          </a:xfrm>
          <a:prstGeom prst="rect">
            <a:avLst/>
          </a:prstGeom>
        </p:spPr>
        <p:txBody>
          <a:bodyPr wrap="none">
            <a:spAutoFit/>
          </a:bodyPr>
          <a:lstStyle/>
          <a:p>
            <a:pPr marL="0" marR="0" lvl="0" indent="-457154" algn="l" defTabSz="914354"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2">
                    <a:lumMod val="25000"/>
                    <a:lumOff val="75000"/>
                  </a:schemeClr>
                </a:solidFill>
                <a:effectLst/>
                <a:uLnTx/>
                <a:uFillTx/>
                <a:latin typeface="Arial" panose="020B0604020202020204" pitchFamily="34" charset="0"/>
                <a:ea typeface="Calibri" panose="020F0502020204030204" pitchFamily="34" charset="0"/>
                <a:cs typeface="Arial" panose="020B0604020202020204" pitchFamily="34" charset="0"/>
              </a:rPr>
              <a:t>PLATINUM</a:t>
            </a:r>
          </a:p>
        </p:txBody>
      </p:sp>
      <p:sp>
        <p:nvSpPr>
          <p:cNvPr id="13" name="Rectangle 12">
            <a:extLst>
              <a:ext uri="{FF2B5EF4-FFF2-40B4-BE49-F238E27FC236}">
                <a16:creationId xmlns:a16="http://schemas.microsoft.com/office/drawing/2014/main" id="{4B2E46E9-0435-4E49-93FC-790660B72C2B}"/>
              </a:ext>
            </a:extLst>
          </p:cNvPr>
          <p:cNvSpPr/>
          <p:nvPr/>
        </p:nvSpPr>
        <p:spPr>
          <a:xfrm>
            <a:off x="804351" y="2970832"/>
            <a:ext cx="851515" cy="367216"/>
          </a:xfrm>
          <a:prstGeom prst="rect">
            <a:avLst/>
          </a:prstGeom>
        </p:spPr>
        <p:txBody>
          <a:bodyPr wrap="none">
            <a:spAutoFit/>
          </a:bodyPr>
          <a:lstStyle/>
          <a:p>
            <a:pPr marL="24" marR="0" lvl="1" indent="0" algn="l" defTabSz="914354"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accent4">
                    <a:lumMod val="60000"/>
                    <a:lumOff val="40000"/>
                  </a:schemeClr>
                </a:solidFill>
                <a:effectLst/>
                <a:uLnTx/>
                <a:uFillTx/>
                <a:latin typeface="Arial" panose="020B0604020202020204" pitchFamily="34" charset="0"/>
                <a:ea typeface="Calibri" panose="020F0502020204030204" pitchFamily="34" charset="0"/>
                <a:cs typeface="Arial" panose="020B0604020202020204" pitchFamily="34" charset="0"/>
              </a:rPr>
              <a:t>GOLD</a:t>
            </a:r>
          </a:p>
        </p:txBody>
      </p:sp>
      <p:sp>
        <p:nvSpPr>
          <p:cNvPr id="14" name="Rectangle 13">
            <a:extLst>
              <a:ext uri="{FF2B5EF4-FFF2-40B4-BE49-F238E27FC236}">
                <a16:creationId xmlns:a16="http://schemas.microsoft.com/office/drawing/2014/main" id="{B941C5F7-4CB9-41F6-861C-7A8A007F59ED}"/>
              </a:ext>
            </a:extLst>
          </p:cNvPr>
          <p:cNvSpPr/>
          <p:nvPr/>
        </p:nvSpPr>
        <p:spPr>
          <a:xfrm>
            <a:off x="804351" y="3960577"/>
            <a:ext cx="1001108" cy="367216"/>
          </a:xfrm>
          <a:prstGeom prst="rect">
            <a:avLst/>
          </a:prstGeom>
        </p:spPr>
        <p:txBody>
          <a:bodyPr wrap="none">
            <a:spAutoFit/>
          </a:bodyPr>
          <a:lstStyle/>
          <a:p>
            <a:pPr marL="24" marR="0" lvl="1" indent="0" algn="l" defTabSz="914354"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2">
                    <a:lumMod val="50000"/>
                    <a:lumOff val="50000"/>
                  </a:schemeClr>
                </a:solidFill>
                <a:effectLst/>
                <a:uLnTx/>
                <a:uFillTx/>
                <a:latin typeface="Arial" panose="020B0604020202020204" pitchFamily="34" charset="0"/>
                <a:ea typeface="Calibri" panose="020F0502020204030204" pitchFamily="34" charset="0"/>
                <a:cs typeface="Arial" panose="020B0604020202020204" pitchFamily="34" charset="0"/>
              </a:rPr>
              <a:t>SILVER</a:t>
            </a:r>
          </a:p>
        </p:txBody>
      </p:sp>
      <p:sp>
        <p:nvSpPr>
          <p:cNvPr id="15" name="Rectangle 14">
            <a:extLst>
              <a:ext uri="{FF2B5EF4-FFF2-40B4-BE49-F238E27FC236}">
                <a16:creationId xmlns:a16="http://schemas.microsoft.com/office/drawing/2014/main" id="{9FDC9432-3C7C-4852-91F5-E7B22759F1FD}"/>
              </a:ext>
            </a:extLst>
          </p:cNvPr>
          <p:cNvSpPr/>
          <p:nvPr/>
        </p:nvSpPr>
        <p:spPr>
          <a:xfrm>
            <a:off x="798237" y="5100958"/>
            <a:ext cx="1159292" cy="367216"/>
          </a:xfrm>
          <a:prstGeom prst="rect">
            <a:avLst/>
          </a:prstGeom>
        </p:spPr>
        <p:txBody>
          <a:bodyPr wrap="none">
            <a:spAutoFit/>
          </a:bodyPr>
          <a:lstStyle/>
          <a:p>
            <a:pPr marL="24" marR="0" lvl="1" indent="0" algn="l" defTabSz="914354"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BRONZE</a:t>
            </a:r>
          </a:p>
        </p:txBody>
      </p:sp>
      <p:pic>
        <p:nvPicPr>
          <p:cNvPr id="16" name="Picture 2" descr="Image result for uc berkeley extension logo">
            <a:extLst>
              <a:ext uri="{FF2B5EF4-FFF2-40B4-BE49-F238E27FC236}">
                <a16:creationId xmlns:a16="http://schemas.microsoft.com/office/drawing/2014/main" id="{0E50148E-4E61-4CD0-A937-4015AEBCE1B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1740" b="32774"/>
          <a:stretch/>
        </p:blipFill>
        <p:spPr bwMode="auto">
          <a:xfrm>
            <a:off x="2385042" y="5011270"/>
            <a:ext cx="2962275" cy="547575"/>
          </a:xfrm>
          <a:prstGeom prst="rect">
            <a:avLst/>
          </a:prstGeom>
          <a:noFill/>
          <a:extLst>
            <a:ext uri="{909E8E84-426E-40DD-AFC4-6F175D3DCCD1}">
              <a14:hiddenFill xmlns:a14="http://schemas.microsoft.com/office/drawing/2010/main">
                <a:solidFill>
                  <a:srgbClr val="FFFFFF"/>
                </a:solidFill>
              </a14:hiddenFill>
            </a:ext>
          </a:extLst>
        </p:spPr>
      </p:pic>
      <p:sp>
        <p:nvSpPr>
          <p:cNvPr id="28" name="Date Placeholder 4">
            <a:extLst>
              <a:ext uri="{FF2B5EF4-FFF2-40B4-BE49-F238E27FC236}">
                <a16:creationId xmlns:a16="http://schemas.microsoft.com/office/drawing/2014/main" id="{919DF6AD-6645-4F6C-A2D1-0D659027D173}"/>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29" name="Slide Number Placeholder 6">
            <a:extLst>
              <a:ext uri="{FF2B5EF4-FFF2-40B4-BE49-F238E27FC236}">
                <a16:creationId xmlns:a16="http://schemas.microsoft.com/office/drawing/2014/main" id="{A1A9DDD5-45DB-4E87-B2D1-4D9E5B755060}"/>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6</a:t>
            </a:fld>
            <a:endParaRPr lang="en-US" dirty="0">
              <a:solidFill>
                <a:srgbClr val="00C6BB"/>
              </a:solidFill>
            </a:endParaRPr>
          </a:p>
        </p:txBody>
      </p:sp>
      <p:pic>
        <p:nvPicPr>
          <p:cNvPr id="8" name="Picture 7" descr="A picture containing clock&#10;&#10;Description automatically generated">
            <a:extLst>
              <a:ext uri="{FF2B5EF4-FFF2-40B4-BE49-F238E27FC236}">
                <a16:creationId xmlns:a16="http://schemas.microsoft.com/office/drawing/2014/main" id="{F7503566-4013-410D-B71D-96FFC0BBF3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2146" y="3950755"/>
            <a:ext cx="2232850" cy="537596"/>
          </a:xfrm>
          <a:prstGeom prst="rect">
            <a:avLst/>
          </a:prstGeom>
          <a:solidFill>
            <a:schemeClr val="tx1"/>
          </a:solidFill>
        </p:spPr>
      </p:pic>
      <p:pic>
        <p:nvPicPr>
          <p:cNvPr id="1026" name="Picture 2" descr="Image result for exact science">
            <a:extLst>
              <a:ext uri="{FF2B5EF4-FFF2-40B4-BE49-F238E27FC236}">
                <a16:creationId xmlns:a16="http://schemas.microsoft.com/office/drawing/2014/main" id="{1F320DE2-69DE-4F08-928B-E77DFF662EB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020" t="12859" r="5933" b="11567"/>
          <a:stretch/>
        </p:blipFill>
        <p:spPr bwMode="auto">
          <a:xfrm>
            <a:off x="8087196" y="2790784"/>
            <a:ext cx="1514004" cy="63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7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AD0B-2FAE-4D17-85A6-8198C678ACF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Thanks To Our New Partner</a:t>
            </a:r>
          </a:p>
        </p:txBody>
      </p:sp>
      <p:sp>
        <p:nvSpPr>
          <p:cNvPr id="3" name="Content Placeholder 2">
            <a:extLst>
              <a:ext uri="{FF2B5EF4-FFF2-40B4-BE49-F238E27FC236}">
                <a16:creationId xmlns:a16="http://schemas.microsoft.com/office/drawing/2014/main" id="{43F6E0E4-74F6-466D-87F5-C7F61F42DEC2}"/>
              </a:ext>
            </a:extLst>
          </p:cNvPr>
          <p:cNvSpPr>
            <a:spLocks noGrp="1"/>
          </p:cNvSpPr>
          <p:nvPr>
            <p:ph idx="1"/>
          </p:nvPr>
        </p:nvSpPr>
        <p:spPr>
          <a:xfrm>
            <a:off x="762755" y="1635035"/>
            <a:ext cx="10089448" cy="4095311"/>
          </a:xfrm>
        </p:spPr>
        <p:txBody>
          <a:bodyPr anchor="t">
            <a:normAutofit fontScale="92500" lnSpcReduction="20000"/>
          </a:bodyPr>
          <a:lstStyle/>
          <a:p>
            <a:pPr marL="0" indent="0">
              <a:buNone/>
            </a:pPr>
            <a:r>
              <a:rPr lang="en-US" sz="2800" dirty="0">
                <a:latin typeface="Arial" panose="020B0604020202020204" pitchFamily="34" charset="0"/>
                <a:cs typeface="Arial" panose="020B0604020202020204" pitchFamily="34" charset="0"/>
              </a:rPr>
              <a:t>LinkedIn’s People Success Forum: </a:t>
            </a:r>
          </a:p>
          <a:p>
            <a:pPr marL="0" indent="0">
              <a:buNone/>
            </a:pPr>
            <a:r>
              <a:rPr lang="en-US" sz="2800" dirty="0">
                <a:latin typeface="Arial" panose="020B0604020202020204" pitchFamily="34" charset="0"/>
                <a:cs typeface="Arial" panose="020B0604020202020204" pitchFamily="34" charset="0"/>
              </a:rPr>
              <a:t>   Navigating Challenging Times Together</a:t>
            </a:r>
          </a:p>
          <a:p>
            <a:pPr marL="0" indent="0">
              <a:buNone/>
            </a:pPr>
            <a:r>
              <a:rPr lang="en-US" sz="2800" u="sng"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https://www.linkedin.com/groups/13841513/</a:t>
            </a:r>
            <a:r>
              <a:rPr lang="en-US" sz="2800" dirty="0">
                <a:solidFill>
                  <a:srgbClr val="00B0F0"/>
                </a:solidFill>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Join Now!  Free, by invitation!</a:t>
            </a:r>
          </a:p>
          <a:p>
            <a:pPr marL="0" indent="0">
              <a:buNone/>
            </a:pPr>
            <a:r>
              <a:rPr lang="en-US" sz="2800" dirty="0">
                <a:latin typeface="Arial" panose="020B0604020202020204" pitchFamily="34" charset="0"/>
                <a:cs typeface="Arial" panose="020B0604020202020204" pitchFamily="34" charset="0"/>
              </a:rPr>
              <a:t>For Invitation, Contact: Craig S Ramsay</a:t>
            </a:r>
          </a:p>
          <a:p>
            <a:pPr marL="0" indent="0">
              <a:buNone/>
            </a:pPr>
            <a:r>
              <a:rPr lang="en-US" sz="2800" dirty="0">
                <a:latin typeface="Arial" panose="020B0604020202020204" pitchFamily="34" charset="0"/>
                <a:cs typeface="Arial" panose="020B0604020202020204" pitchFamily="34" charset="0"/>
              </a:rPr>
              <a:t>       craigsramsay@gmail.com</a:t>
            </a:r>
          </a:p>
          <a:p>
            <a:pPr marL="0" indent="0">
              <a:spcBef>
                <a:spcPts val="3600"/>
              </a:spcBef>
              <a:spcAft>
                <a:spcPts val="0"/>
              </a:spcAft>
              <a:buNone/>
            </a:pPr>
            <a:r>
              <a:rPr lang="en-US" sz="2800" dirty="0">
                <a:latin typeface="Arial" panose="020B0604020202020204" pitchFamily="34" charset="0"/>
                <a:cs typeface="Arial" panose="020B0604020202020204" pitchFamily="34" charset="0"/>
              </a:rPr>
              <a:t>						    </a:t>
            </a:r>
            <a:r>
              <a:rPr lang="en-US" sz="2800" dirty="0">
                <a:solidFill>
                  <a:schemeClr val="accent4">
                    <a:lumMod val="50000"/>
                  </a:schemeClr>
                </a:solidFill>
                <a:latin typeface="Arial" panose="020B0604020202020204" pitchFamily="34" charset="0"/>
                <a:cs typeface="Arial" panose="020B0604020202020204" pitchFamily="34" charset="0"/>
              </a:rPr>
              <a:t>Gold Annual Sponsor</a:t>
            </a:r>
          </a:p>
          <a:p>
            <a:pPr marL="0" indent="0">
              <a:spcBef>
                <a:spcPts val="0"/>
              </a:spcBef>
              <a:buNone/>
            </a:pPr>
            <a:r>
              <a:rPr lang="en-US" sz="2800" dirty="0">
                <a:latin typeface="Arial" panose="020B0604020202020204" pitchFamily="34" charset="0"/>
                <a:cs typeface="Arial" panose="020B0604020202020204" pitchFamily="34" charset="0"/>
              </a:rPr>
              <a:t>						    </a:t>
            </a:r>
            <a:r>
              <a:rPr lang="en-US" sz="2800" dirty="0">
                <a:solidFill>
                  <a:schemeClr val="accent1">
                    <a:lumMod val="75000"/>
                  </a:schemeClr>
                </a:solidFill>
                <a:latin typeface="Arial" panose="020B0604020202020204" pitchFamily="34" charset="0"/>
                <a:cs typeface="Arial" panose="020B0604020202020204" pitchFamily="34" charset="0"/>
              </a:rPr>
              <a:t>Nov. Event Sponsor</a:t>
            </a:r>
          </a:p>
        </p:txBody>
      </p:sp>
      <p:pic>
        <p:nvPicPr>
          <p:cNvPr id="4" name="Picture 3">
            <a:extLst>
              <a:ext uri="{FF2B5EF4-FFF2-40B4-BE49-F238E27FC236}">
                <a16:creationId xmlns:a16="http://schemas.microsoft.com/office/drawing/2014/main" id="{8325EDF8-1634-4FB4-91E3-42293D434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135" y="4652651"/>
            <a:ext cx="3445755" cy="844345"/>
          </a:xfrm>
          <a:prstGeom prst="rect">
            <a:avLst/>
          </a:prstGeom>
          <a:solidFill>
            <a:schemeClr val="tx1"/>
          </a:solidFill>
          <a:ln w="60325">
            <a:solidFill>
              <a:schemeClr val="tx1"/>
            </a:solidFill>
          </a:ln>
        </p:spPr>
      </p:pic>
      <p:sp>
        <p:nvSpPr>
          <p:cNvPr id="5" name="Date Placeholder 4">
            <a:extLst>
              <a:ext uri="{FF2B5EF4-FFF2-40B4-BE49-F238E27FC236}">
                <a16:creationId xmlns:a16="http://schemas.microsoft.com/office/drawing/2014/main" id="{DDDE0B62-2227-48C4-87CA-AE611A8CA6D0}"/>
              </a:ext>
            </a:extLst>
          </p:cNvPr>
          <p:cNvSpPr>
            <a:spLocks noGrp="1"/>
          </p:cNvSpPr>
          <p:nvPr>
            <p:ph type="dt" sz="half" idx="10"/>
          </p:nvPr>
        </p:nvSpPr>
        <p:spPr>
          <a:xfrm>
            <a:off x="10416948" y="5963696"/>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rPr>
              <a:t>7/16/20</a:t>
            </a:r>
          </a:p>
        </p:txBody>
      </p:sp>
      <p:sp>
        <p:nvSpPr>
          <p:cNvPr id="6" name="Slide Number Placeholder 6">
            <a:extLst>
              <a:ext uri="{FF2B5EF4-FFF2-40B4-BE49-F238E27FC236}">
                <a16:creationId xmlns:a16="http://schemas.microsoft.com/office/drawing/2014/main" id="{A06AE917-B6AF-4D2B-A1D1-65D269DE69B7}"/>
              </a:ext>
            </a:extLst>
          </p:cNvPr>
          <p:cNvSpPr>
            <a:spLocks noGrp="1"/>
          </p:cNvSpPr>
          <p:nvPr>
            <p:ph type="sldNum" sz="quarter" idx="12"/>
          </p:nvPr>
        </p:nvSpPr>
        <p:spPr>
          <a:xfrm>
            <a:off x="10416948" y="6369468"/>
            <a:ext cx="132421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C6BB"/>
                </a:solidFill>
                <a:effectLst/>
                <a:uLnTx/>
                <a:uFillTx/>
              </a:rPr>
              <a:t>Page </a:t>
            </a:r>
            <a:fld id="{7A876A2F-D589-4DAC-A4DA-BE2A9795FE1E}" type="slidenum">
              <a:rPr kumimoji="0" lang="en-US" b="0" i="0" u="none" strike="noStrike" kern="1200" cap="none" spc="0" normalizeH="0" baseline="0" noProof="0" smtClean="0">
                <a:ln>
                  <a:noFill/>
                </a:ln>
                <a:solidFill>
                  <a:srgbClr val="00C6BB"/>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b="0" i="0" u="none" strike="noStrike" kern="1200" cap="none" spc="0" normalizeH="0" baseline="0" noProof="0" dirty="0">
              <a:ln>
                <a:noFill/>
              </a:ln>
              <a:solidFill>
                <a:srgbClr val="00C6BB"/>
              </a:solidFill>
              <a:effectLst/>
              <a:uLnTx/>
              <a:uFillTx/>
            </a:endParaRPr>
          </a:p>
        </p:txBody>
      </p:sp>
    </p:spTree>
    <p:extLst>
      <p:ext uri="{BB962C8B-B14F-4D97-AF65-F5344CB8AC3E}">
        <p14:creationId xmlns:p14="http://schemas.microsoft.com/office/powerpoint/2010/main" val="24501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3EAD-9E08-4FDF-9267-6A523A246DB6}"/>
              </a:ext>
            </a:extLst>
          </p:cNvPr>
          <p:cNvSpPr>
            <a:spLocks noGrp="1"/>
          </p:cNvSpPr>
          <p:nvPr>
            <p:ph type="title"/>
          </p:nvPr>
        </p:nvSpPr>
        <p:spPr/>
        <p:txBody>
          <a:bodyPr/>
          <a:lstStyle/>
          <a:p>
            <a:r>
              <a:rPr lang="en-US" dirty="0"/>
              <a:t>Annual Survey</a:t>
            </a:r>
          </a:p>
        </p:txBody>
      </p:sp>
      <p:sp>
        <p:nvSpPr>
          <p:cNvPr id="3" name="Content Placeholder 2">
            <a:extLst>
              <a:ext uri="{FF2B5EF4-FFF2-40B4-BE49-F238E27FC236}">
                <a16:creationId xmlns:a16="http://schemas.microsoft.com/office/drawing/2014/main" id="{9AD96300-8767-40E9-B59D-3DF36DAD4678}"/>
              </a:ext>
            </a:extLst>
          </p:cNvPr>
          <p:cNvSpPr>
            <a:spLocks noGrp="1"/>
          </p:cNvSpPr>
          <p:nvPr>
            <p:ph idx="1"/>
          </p:nvPr>
        </p:nvSpPr>
        <p:spPr>
          <a:xfrm>
            <a:off x="745109" y="1740197"/>
            <a:ext cx="10881848" cy="3433665"/>
          </a:xfrm>
        </p:spPr>
        <p:txBody>
          <a:bodyPr>
            <a:normAutofit fontScale="85000" lnSpcReduction="2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We need and value your input</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Critical to planning 2021 to meet your needs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Accessible from announcement email, website link, social media link or here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Aim your phone at this QR code or use this link: </a:t>
            </a:r>
          </a:p>
          <a:p>
            <a:pPr marL="0" indent="0">
              <a:buNone/>
            </a:pPr>
            <a:r>
              <a:rPr lang="en-US" u="sng" dirty="0">
                <a:solidFill>
                  <a:schemeClr val="bg1"/>
                </a:solidFill>
                <a:hlinkClick r:id="rId2">
                  <a:extLst>
                    <a:ext uri="{A12FA001-AC4F-418D-AE19-62706E023703}">
                      <ahyp:hlinkClr xmlns:ahyp="http://schemas.microsoft.com/office/drawing/2018/hyperlinkcolor" val="tx"/>
                    </a:ext>
                  </a:extLst>
                </a:hlinkClick>
              </a:rPr>
              <a:t>              </a:t>
            </a:r>
            <a:r>
              <a:rPr lang="en-US" u="sng" dirty="0">
                <a:solidFill>
                  <a:srgbClr val="00B0F0"/>
                </a:solidFill>
                <a:hlinkClick r:id="rId2">
                  <a:extLst>
                    <a:ext uri="{A12FA001-AC4F-418D-AE19-62706E023703}">
                      <ahyp:hlinkClr xmlns:ahyp="http://schemas.microsoft.com/office/drawing/2018/hyperlinkcolor" val="tx"/>
                    </a:ext>
                  </a:extLst>
                </a:hlinkClick>
              </a:rPr>
              <a:t> https://</a:t>
            </a:r>
            <a:r>
              <a:rPr lang="en-US" u="sng" dirty="0" err="1">
                <a:solidFill>
                  <a:srgbClr val="00B0F0"/>
                </a:solidFill>
                <a:hlinkClick r:id="rId2">
                  <a:extLst>
                    <a:ext uri="{A12FA001-AC4F-418D-AE19-62706E023703}">
                      <ahyp:hlinkClr xmlns:ahyp="http://schemas.microsoft.com/office/drawing/2018/hyperlinkcolor" val="tx"/>
                    </a:ext>
                  </a:extLst>
                </a:hlinkClick>
              </a:rPr>
              <a:t>insight.humancapitalgrowth.com</a:t>
            </a:r>
            <a:r>
              <a:rPr lang="en-US" u="sng" dirty="0">
                <a:solidFill>
                  <a:srgbClr val="00B0F0"/>
                </a:solidFill>
                <a:hlinkClick r:id="rId2">
                  <a:extLst>
                    <a:ext uri="{A12FA001-AC4F-418D-AE19-62706E023703}">
                      <ahyp:hlinkClr xmlns:ahyp="http://schemas.microsoft.com/office/drawing/2018/hyperlinkcolor" val="tx"/>
                    </a:ext>
                  </a:extLst>
                </a:hlinkClick>
              </a:rPr>
              <a:t>/</a:t>
            </a:r>
            <a:r>
              <a:rPr lang="en-US" u="sng" dirty="0" err="1">
                <a:solidFill>
                  <a:srgbClr val="00B0F0"/>
                </a:solidFill>
                <a:hlinkClick r:id="rId2">
                  <a:extLst>
                    <a:ext uri="{A12FA001-AC4F-418D-AE19-62706E023703}">
                      <ahyp:hlinkClr xmlns:ahyp="http://schemas.microsoft.com/office/drawing/2018/hyperlinkcolor" val="tx"/>
                    </a:ext>
                  </a:extLst>
                </a:hlinkClick>
              </a:rPr>
              <a:t>index.php</a:t>
            </a:r>
            <a:r>
              <a:rPr lang="en-US" u="sng" dirty="0">
                <a:solidFill>
                  <a:srgbClr val="00B0F0"/>
                </a:solidFill>
                <a:hlinkClick r:id="rId2">
                  <a:extLst>
                    <a:ext uri="{A12FA001-AC4F-418D-AE19-62706E023703}">
                      <ahyp:hlinkClr xmlns:ahyp="http://schemas.microsoft.com/office/drawing/2018/hyperlinkcolor" val="tx"/>
                    </a:ext>
                  </a:extLst>
                </a:hlinkClick>
              </a:rPr>
              <a:t>/</a:t>
            </a:r>
            <a:r>
              <a:rPr lang="en-US" u="sng" dirty="0" err="1">
                <a:solidFill>
                  <a:srgbClr val="00B0F0"/>
                </a:solidFill>
                <a:hlinkClick r:id="rId2">
                  <a:extLst>
                    <a:ext uri="{A12FA001-AC4F-418D-AE19-62706E023703}">
                      <ahyp:hlinkClr xmlns:ahyp="http://schemas.microsoft.com/office/drawing/2018/hyperlinkcolor" val="tx"/>
                    </a:ext>
                  </a:extLst>
                </a:hlinkClick>
              </a:rPr>
              <a:t>294427?lang</a:t>
            </a:r>
            <a:r>
              <a:rPr lang="en-US" u="sng" dirty="0">
                <a:solidFill>
                  <a:srgbClr val="00B0F0"/>
                </a:solidFill>
                <a:hlinkClick r:id="rId2">
                  <a:extLst>
                    <a:ext uri="{A12FA001-AC4F-418D-AE19-62706E023703}">
                      <ahyp:hlinkClr xmlns:ahyp="http://schemas.microsoft.com/office/drawing/2018/hyperlinkcolor" val="tx"/>
                    </a:ext>
                  </a:extLst>
                </a:hlinkClick>
              </a:rPr>
              <a:t>=</a:t>
            </a:r>
            <a:r>
              <a:rPr lang="en-US" u="sng" dirty="0" err="1">
                <a:solidFill>
                  <a:srgbClr val="00B0F0"/>
                </a:solidFill>
                <a:hlinkClick r:id="rId2">
                  <a:extLst>
                    <a:ext uri="{A12FA001-AC4F-418D-AE19-62706E023703}">
                      <ahyp:hlinkClr xmlns:ahyp="http://schemas.microsoft.com/office/drawing/2018/hyperlinkcolor" val="tx"/>
                    </a:ext>
                  </a:extLst>
                </a:hlinkClick>
              </a:rPr>
              <a:t>en</a:t>
            </a:r>
            <a:r>
              <a:rPr lang="en-US" dirty="0">
                <a:solidFill>
                  <a:srgbClr val="00B0F0"/>
                </a:solidFill>
              </a:rPr>
              <a:t>  </a:t>
            </a:r>
            <a:endParaRPr lang="en-US"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10 questions; takes approximately 10 minutes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Please complete by July 31</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Enter raffle for $100 Visa gift certificate</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Please note the question about our proposed Slack channel to</a:t>
            </a:r>
          </a:p>
          <a:p>
            <a:pPr marL="457200" lvl="1" indent="0">
              <a:buNone/>
            </a:pPr>
            <a:r>
              <a:rPr lang="en-US" dirty="0">
                <a:latin typeface="Arial" panose="020B0604020202020204" pitchFamily="34" charset="0"/>
                <a:cs typeface="Arial" panose="020B0604020202020204" pitchFamily="34" charset="0"/>
              </a:rPr>
              <a:t>   enhance sharing and networking among our members and subscribers</a:t>
            </a:r>
          </a:p>
        </p:txBody>
      </p:sp>
      <p:sp>
        <p:nvSpPr>
          <p:cNvPr id="4" name="Date Placeholder 4">
            <a:extLst>
              <a:ext uri="{FF2B5EF4-FFF2-40B4-BE49-F238E27FC236}">
                <a16:creationId xmlns:a16="http://schemas.microsoft.com/office/drawing/2014/main" id="{7E1CFF2B-3934-4264-A89A-F024ACC24B5C}"/>
              </a:ext>
            </a:extLst>
          </p:cNvPr>
          <p:cNvSpPr>
            <a:spLocks noGrp="1"/>
          </p:cNvSpPr>
          <p:nvPr>
            <p:ph type="dt" sz="half" idx="10"/>
          </p:nvPr>
        </p:nvSpPr>
        <p:spPr>
          <a:xfrm>
            <a:off x="10416948" y="5963696"/>
            <a:ext cx="1324215" cy="365125"/>
          </a:xfrm>
        </p:spPr>
        <p:txBody>
          <a:bodyPr/>
          <a:lstStyle/>
          <a:p>
            <a:pPr algn="r" defTabSz="457200"/>
            <a:r>
              <a:rPr lang="en-US" dirty="0">
                <a:solidFill>
                  <a:prstClr val="white"/>
                </a:solidFill>
              </a:rPr>
              <a:t>7/16/20</a:t>
            </a:r>
          </a:p>
        </p:txBody>
      </p:sp>
      <p:sp>
        <p:nvSpPr>
          <p:cNvPr id="5" name="Slide Number Placeholder 6">
            <a:extLst>
              <a:ext uri="{FF2B5EF4-FFF2-40B4-BE49-F238E27FC236}">
                <a16:creationId xmlns:a16="http://schemas.microsoft.com/office/drawing/2014/main" id="{653BBB15-9D27-4F8B-916F-629EC2A3FA95}"/>
              </a:ext>
            </a:extLst>
          </p:cNvPr>
          <p:cNvSpPr>
            <a:spLocks noGrp="1"/>
          </p:cNvSpPr>
          <p:nvPr>
            <p:ph type="sldNum" sz="quarter" idx="12"/>
          </p:nvPr>
        </p:nvSpPr>
        <p:spPr>
          <a:xfrm>
            <a:off x="10416948" y="6369468"/>
            <a:ext cx="1324215" cy="365125"/>
          </a:xfrm>
        </p:spPr>
        <p:txBody>
          <a:bodyPr/>
          <a:lstStyle/>
          <a:p>
            <a:pPr algn="r" defTabSz="457200"/>
            <a:r>
              <a:rPr lang="en-US" dirty="0">
                <a:solidFill>
                  <a:srgbClr val="00C6BB"/>
                </a:solidFill>
              </a:rPr>
              <a:t>Page </a:t>
            </a:r>
            <a:fld id="{7A876A2F-D589-4DAC-A4DA-BE2A9795FE1E}" type="slidenum">
              <a:rPr lang="en-US" smtClean="0">
                <a:solidFill>
                  <a:srgbClr val="00C6BB"/>
                </a:solidFill>
              </a:rPr>
              <a:t>8</a:t>
            </a:fld>
            <a:endParaRPr lang="en-US" dirty="0">
              <a:solidFill>
                <a:srgbClr val="00C6BB"/>
              </a:solidFill>
            </a:endParaRPr>
          </a:p>
        </p:txBody>
      </p:sp>
      <p:pic>
        <p:nvPicPr>
          <p:cNvPr id="7" name="Picture 6" descr="Open white gift box tied with red ribbon">
            <a:extLst>
              <a:ext uri="{FF2B5EF4-FFF2-40B4-BE49-F238E27FC236}">
                <a16:creationId xmlns:a16="http://schemas.microsoft.com/office/drawing/2014/main" id="{A71511D3-B601-475D-8FD5-5C1F4BB4404C}"/>
              </a:ext>
            </a:extLst>
          </p:cNvPr>
          <p:cNvPicPr>
            <a:picLocks/>
          </p:cNvPicPr>
          <p:nvPr/>
        </p:nvPicPr>
        <p:blipFill rotWithShape="1">
          <a:blip r:embed="rId3">
            <a:extLst>
              <a:ext uri="{28A0092B-C50C-407E-A947-70E740481C1C}">
                <a14:useLocalDpi xmlns:a14="http://schemas.microsoft.com/office/drawing/2010/main" val="0"/>
              </a:ext>
            </a:extLst>
          </a:blip>
          <a:srcRect l="9436" r="8419"/>
          <a:stretch/>
        </p:blipFill>
        <p:spPr>
          <a:xfrm>
            <a:off x="9731830" y="123407"/>
            <a:ext cx="1895128" cy="970450"/>
          </a:xfrm>
          <a:prstGeom prst="rect">
            <a:avLst/>
          </a:prstGeom>
        </p:spPr>
      </p:pic>
      <p:sp>
        <p:nvSpPr>
          <p:cNvPr id="8" name="TextBox 7">
            <a:extLst>
              <a:ext uri="{FF2B5EF4-FFF2-40B4-BE49-F238E27FC236}">
                <a16:creationId xmlns:a16="http://schemas.microsoft.com/office/drawing/2014/main" id="{2ECA1458-6E99-40B3-8E4D-71E742919312}"/>
              </a:ext>
            </a:extLst>
          </p:cNvPr>
          <p:cNvSpPr txBox="1"/>
          <p:nvPr/>
        </p:nvSpPr>
        <p:spPr>
          <a:xfrm>
            <a:off x="10209319" y="465139"/>
            <a:ext cx="839755" cy="400110"/>
          </a:xfrm>
          <a:prstGeom prst="rect">
            <a:avLst/>
          </a:prstGeom>
          <a:noFill/>
        </p:spPr>
        <p:txBody>
          <a:bodyPr wrap="square" rtlCol="0">
            <a:spAutoFit/>
          </a:bodyPr>
          <a:lstStyle/>
          <a:p>
            <a:r>
              <a:rPr lang="en-US" sz="2000" b="1" dirty="0"/>
              <a:t>$100</a:t>
            </a:r>
          </a:p>
        </p:txBody>
      </p:sp>
      <p:pic>
        <p:nvPicPr>
          <p:cNvPr id="9" name="Picture 8" descr="A picture containing indoor, clock&#10;&#10;Description automatically generated">
            <a:extLst>
              <a:ext uri="{FF2B5EF4-FFF2-40B4-BE49-F238E27FC236}">
                <a16:creationId xmlns:a16="http://schemas.microsoft.com/office/drawing/2014/main" id="{831FDD99-75B4-475E-A9D7-63A0CABFF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971" y="2546216"/>
            <a:ext cx="3273986" cy="3273986"/>
          </a:xfrm>
          <a:prstGeom prst="rect">
            <a:avLst/>
          </a:prstGeom>
        </p:spPr>
      </p:pic>
    </p:spTree>
    <p:extLst>
      <p:ext uri="{BB962C8B-B14F-4D97-AF65-F5344CB8AC3E}">
        <p14:creationId xmlns:p14="http://schemas.microsoft.com/office/powerpoint/2010/main" val="123439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D861EC-4448-4181-8C77-62889F17A703}"/>
              </a:ext>
            </a:extLst>
          </p:cNvPr>
          <p:cNvSpPr/>
          <p:nvPr/>
        </p:nvSpPr>
        <p:spPr>
          <a:xfrm>
            <a:off x="0" y="5346441"/>
            <a:ext cx="12192001" cy="1438573"/>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https://www.hrstrategyforum.org/graphics/logo.png">
            <a:extLst>
              <a:ext uri="{FF2B5EF4-FFF2-40B4-BE49-F238E27FC236}">
                <a16:creationId xmlns:a16="http://schemas.microsoft.com/office/drawing/2014/main" id="{E12D1A00-6ECF-4434-9BB5-C9F2D98480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9574" y="5534827"/>
            <a:ext cx="1715109" cy="1175530"/>
          </a:xfrm>
          <a:prstGeom prst="rect">
            <a:avLst/>
          </a:prstGeom>
          <a:noFill/>
          <a:ln>
            <a:no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D84EDABF-F269-487F-94C0-E53246AFDE3C}"/>
              </a:ext>
            </a:extLst>
          </p:cNvPr>
          <p:cNvSpPr/>
          <p:nvPr/>
        </p:nvSpPr>
        <p:spPr>
          <a:xfrm>
            <a:off x="486816" y="6180691"/>
            <a:ext cx="8767551" cy="338554"/>
          </a:xfrm>
          <a:prstGeom prst="rect">
            <a:avLst/>
          </a:prstGeom>
        </p:spPr>
        <p:txBody>
          <a:bodyPr wrap="square">
            <a:spAutoFit/>
          </a:bodyPr>
          <a:lstStyle/>
          <a:p>
            <a:r>
              <a:rPr lang="en-IN" sz="1600" spc="300" dirty="0">
                <a:latin typeface="Omnes" panose="02000606040000020004" pitchFamily="50" charset="0"/>
              </a:rPr>
              <a:t>2020 Theme:  Future-Ready HR: Evolving Leadership, Culture and Work</a:t>
            </a:r>
          </a:p>
        </p:txBody>
      </p:sp>
      <p:sp>
        <p:nvSpPr>
          <p:cNvPr id="2" name="TextBox 1">
            <a:extLst>
              <a:ext uri="{FF2B5EF4-FFF2-40B4-BE49-F238E27FC236}">
                <a16:creationId xmlns:a16="http://schemas.microsoft.com/office/drawing/2014/main" id="{B0D1EB82-E4FB-4CE9-A767-9CF57965F379}"/>
              </a:ext>
            </a:extLst>
          </p:cNvPr>
          <p:cNvSpPr txBox="1"/>
          <p:nvPr/>
        </p:nvSpPr>
        <p:spPr>
          <a:xfrm>
            <a:off x="599768" y="216312"/>
            <a:ext cx="6096000" cy="707886"/>
          </a:xfrm>
          <a:prstGeom prst="rect">
            <a:avLst/>
          </a:prstGeom>
          <a:noFill/>
        </p:spPr>
        <p:txBody>
          <a:bodyPr wrap="square" rtlCol="0">
            <a:spAutoFit/>
          </a:bodyPr>
          <a:lstStyle/>
          <a:p>
            <a:r>
              <a:rPr lang="en-US" sz="4000" b="1" dirty="0"/>
              <a:t>Today’s Program</a:t>
            </a:r>
          </a:p>
        </p:txBody>
      </p:sp>
      <p:pic>
        <p:nvPicPr>
          <p:cNvPr id="4" name="Picture 3">
            <a:extLst>
              <a:ext uri="{FF2B5EF4-FFF2-40B4-BE49-F238E27FC236}">
                <a16:creationId xmlns:a16="http://schemas.microsoft.com/office/drawing/2014/main" id="{84785F15-1BB8-42CE-91C4-868CAD21E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 y="1294622"/>
            <a:ext cx="10715625" cy="3786049"/>
          </a:xfrm>
          <a:prstGeom prst="rect">
            <a:avLst/>
          </a:prstGeom>
        </p:spPr>
      </p:pic>
    </p:spTree>
    <p:extLst>
      <p:ext uri="{BB962C8B-B14F-4D97-AF65-F5344CB8AC3E}">
        <p14:creationId xmlns:p14="http://schemas.microsoft.com/office/powerpoint/2010/main" val="1537950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5.png"/></Relationships>
</file>

<file path=ppt/webextensions/webextension1.xml><?xml version="1.0" encoding="utf-8"?>
<we:webextension xmlns:we="http://schemas.microsoft.com/office/webextensions/webextension/2010/11" id="{CFEB9201-F0A8-4793-975A-85D0B7F06873}">
  <we:reference id="wa104379261" version="3.0.1.5" store="en-001" storeType="OMEX"/>
  <we:alternateReferences>
    <we:reference id="wa104379261" version="3.0.1.5" store="wa104379261" storeType="OMEX"/>
  </we:alternateReferences>
  <we:properties>
    <we:property name="mentimeter-slide" value="{&quot;seriesId&quot;:&quot;8ee25c065bcac0ac0ef8808babd7b48c&quot;,&quot;questionId&quot;:&quot;495e0752ca67&quot;,&quot;link&quot;:&quot;https://www.mentimeter.com/s/8ee25c065bcac0ac0ef8808babd7b48c/495e0752ca67&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28CFA096-4B5E-4E0C-88E2-32552231E928}">
  <we:reference id="wa104379261" version="3.0.1.5" store="en-001" storeType="OMEX"/>
  <we:alternateReferences>
    <we:reference id="wa104379261" version="3.0.1.5" store="wa104379261" storeType="OMEX"/>
  </we:alternateReferences>
  <we:properties>
    <we:property name="mentimeter-slide" value="{&quot;seriesId&quot;:&quot;8ee25c065bcac0ac0ef8808babd7b48c&quot;,&quot;questionId&quot;:&quot;7c094af7bd2f&quot;,&quot;link&quot;:&quot;https://www.mentimeter.com/s/8ee25c065bcac0ac0ef8808babd7b48c/7c094af7bd2f&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6411</TotalTime>
  <Words>1225</Words>
  <Application>Microsoft Office PowerPoint</Application>
  <PresentationFormat>Widescreen</PresentationFormat>
  <Paragraphs>194</Paragraphs>
  <Slides>23</Slides>
  <Notes>0</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Omnes</vt:lpstr>
      <vt:lpstr>Wingdings</vt:lpstr>
      <vt:lpstr>Wingdings 2</vt:lpstr>
      <vt:lpstr>Quotable</vt:lpstr>
      <vt:lpstr>How you can participate. . .</vt:lpstr>
      <vt:lpstr>PowerPoint Presentation</vt:lpstr>
      <vt:lpstr>Agenda</vt:lpstr>
      <vt:lpstr>Unique Community       Unique Content             Unique Conversations</vt:lpstr>
      <vt:lpstr>Membership Has Its Privileges</vt:lpstr>
      <vt:lpstr>Annual Sponsors</vt:lpstr>
      <vt:lpstr>Thanks To Our New Partner</vt:lpstr>
      <vt:lpstr>Annual Survey</vt:lpstr>
      <vt:lpstr>PowerPoint Presentation</vt:lpstr>
      <vt:lpstr>Today’s Program</vt:lpstr>
      <vt:lpstr>Greatest concerns about RTO strategies</vt:lpstr>
      <vt:lpstr>   ■  Please attend our next full program on Sept. 24 ■  Join HRSF to get full member benefits ■  We would value your increased involvement    Be a Committee Member, Board Member, Board Leadership           (Speak to a Board Member or contact our Administrative Offices if interested) ■  Visit us online at our website and social media sites       Materials, videos, slides, and notes from every presentation  Other valuable resources, information, links  </vt:lpstr>
      <vt:lpstr>Program Evaluation</vt:lpstr>
      <vt:lpstr>Unique Community       Unique Content             Unique Conversations</vt:lpstr>
      <vt:lpstr>PowerPoint Presentation</vt:lpstr>
      <vt:lpstr>Attendee Introductions</vt:lpstr>
      <vt:lpstr>Our Next Programs</vt:lpstr>
      <vt:lpstr>Agenda</vt:lpstr>
      <vt:lpstr>Today’s Guidelines</vt:lpstr>
      <vt:lpstr>Agenda</vt:lpstr>
      <vt:lpstr>Unique Community       Unique Content             Unique Conversations</vt:lpstr>
      <vt:lpstr>PowerPoint Presentation</vt:lpstr>
      <vt:lpstr>Mark Your Calendars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Manasa Bharadwaj</dc:creator>
  <cp:lastModifiedBy>Mike Kent</cp:lastModifiedBy>
  <cp:revision>204</cp:revision>
  <cp:lastPrinted>2020-04-23T21:17:56Z</cp:lastPrinted>
  <dcterms:created xsi:type="dcterms:W3CDTF">2020-01-16T04:24:59Z</dcterms:created>
  <dcterms:modified xsi:type="dcterms:W3CDTF">2020-07-16T23:05:56Z</dcterms:modified>
</cp:coreProperties>
</file>