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76" r:id="rId8"/>
    <p:sldId id="264" r:id="rId9"/>
    <p:sldId id="272" r:id="rId10"/>
    <p:sldId id="271" r:id="rId11"/>
    <p:sldId id="267" r:id="rId12"/>
    <p:sldId id="277" r:id="rId13"/>
    <p:sldId id="273" r:id="rId14"/>
    <p:sldId id="280" r:id="rId15"/>
    <p:sldId id="269" r:id="rId16"/>
    <p:sldId id="281" r:id="rId17"/>
    <p:sldId id="278" r:id="rId18"/>
    <p:sldId id="279" r:id="rId19"/>
    <p:sldId id="282" r:id="rId20"/>
    <p:sldId id="270" r:id="rId21"/>
    <p:sldId id="275" r:id="rId22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2CA"/>
    <a:srgbClr val="00C6BB"/>
    <a:srgbClr val="015581"/>
    <a:srgbClr val="01B1AF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0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1B1AF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442" y="1449147"/>
            <a:ext cx="10035117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442" y="5280847"/>
            <a:ext cx="10035117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8" name="Picture 7" descr="https://www.hrstrategyforum.org/graphics/logo.png">
            <a:extLst>
              <a:ext uri="{FF2B5EF4-FFF2-40B4-BE49-F238E27FC236}">
                <a16:creationId xmlns:a16="http://schemas.microsoft.com/office/drawing/2014/main" id="{DC154BDC-4BE6-4687-A84E-C969C1D84D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" y="6025487"/>
            <a:ext cx="1047938" cy="762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1854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800600"/>
            <a:ext cx="1003511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5367338"/>
            <a:ext cx="1003511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 defTabSz="457200"/>
              <a:t>1/23/2020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7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717962" y="672868"/>
            <a:ext cx="6332416" cy="1542373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01B1A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50" y="869378"/>
            <a:ext cx="5893840" cy="114935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962" y="2434131"/>
            <a:ext cx="6255435" cy="297981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198511" y="672868"/>
            <a:ext cx="4649359" cy="474107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9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01B1A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5267" y="2286000"/>
            <a:ext cx="4895851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 defTabSz="457200"/>
              <a:t>1/23/2020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3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-184826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1B1A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 defTabSz="457200"/>
              <a:t>1/23/2020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2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rgbClr val="01B1A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6978651" y="0"/>
            <a:ext cx="521334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269067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446089"/>
            <a:ext cx="6596501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 defTabSz="457200"/>
              <a:t>1/23/2020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5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141763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1B1A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04" y="-20086"/>
            <a:ext cx="11110259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997" y="1801091"/>
            <a:ext cx="10032004" cy="4057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8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1B1AF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2951396"/>
            <a:ext cx="10035116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151" y="5281201"/>
            <a:ext cx="10035116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7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1B1A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995" y="2222288"/>
            <a:ext cx="4894297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7" y="2222288"/>
            <a:ext cx="489429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 defTabSz="457200"/>
              <a:t>1/23/2020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8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-184826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1B1A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995" y="2174875"/>
            <a:ext cx="489429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996" y="2751138"/>
            <a:ext cx="491652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174875"/>
            <a:ext cx="48942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751138"/>
            <a:ext cx="489429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 defTabSz="457200"/>
              <a:t>1/23/2020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6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151416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1B1A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04" y="123407"/>
            <a:ext cx="11110259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8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 defTabSz="457200"/>
              <a:t>1/23/2020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01B1A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 defTabSz="457200"/>
              <a:t>1/23/2020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3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995" y="727522"/>
            <a:ext cx="4668731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995" y="2344684"/>
            <a:ext cx="4668731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2CFC7EA-402D-4EAF-81C8-61A12BFE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 defTabSz="457200"/>
              <a:t>1/23/2020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22F81BB-ED0C-48F2-9B7F-632F4311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0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904" y="447188"/>
            <a:ext cx="1111025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04" y="1708199"/>
            <a:ext cx="11110259" cy="41506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https://www.hrstrategyforum.org/graphics/logo.png">
            <a:extLst>
              <a:ext uri="{FF2B5EF4-FFF2-40B4-BE49-F238E27FC236}">
                <a16:creationId xmlns:a16="http://schemas.microsoft.com/office/drawing/2014/main" id="{80CFAFD9-E5D6-4FF0-9EB7-FDDD9A6067F8}"/>
              </a:ext>
            </a:extLst>
          </p:cNvPr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" y="6025487"/>
            <a:ext cx="1047938" cy="762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A97ED8-DF96-4906-A610-6796E0D69FB7}"/>
              </a:ext>
            </a:extLst>
          </p:cNvPr>
          <p:cNvSpPr/>
          <p:nvPr userDrawn="1"/>
        </p:nvSpPr>
        <p:spPr>
          <a:xfrm>
            <a:off x="1239111" y="6382092"/>
            <a:ext cx="7098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spc="0" baseline="0" dirty="0">
                <a:latin typeface="Omnes" panose="02000606040000020004" pitchFamily="50" charset="0"/>
              </a:rPr>
              <a:t>2020 Theme: Future-Ready HR: Evolving Leadership, Culture and 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0DCD20-B5B6-40BA-AECB-560778C2C12F}"/>
              </a:ext>
            </a:extLst>
          </p:cNvPr>
          <p:cNvSpPr/>
          <p:nvPr userDrawn="1"/>
        </p:nvSpPr>
        <p:spPr>
          <a:xfrm>
            <a:off x="1239110" y="6041362"/>
            <a:ext cx="6944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Omnes" panose="02000606040000020004" pitchFamily="50" charset="0"/>
              </a:rPr>
              <a:t>Radical Change Through Agile HR - - HR and the Business: Agile HR, Teams, Impact</a:t>
            </a:r>
            <a:endParaRPr lang="en-US" sz="1600" dirty="0">
              <a:latin typeface="Omnes" panose="02000606040000020004" pitchFamily="50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89BE3E-CEB5-4F3A-90AB-3B5085502C73}"/>
              </a:ext>
            </a:extLst>
          </p:cNvPr>
          <p:cNvGrpSpPr/>
          <p:nvPr userDrawn="1"/>
        </p:nvGrpSpPr>
        <p:grpSpPr>
          <a:xfrm>
            <a:off x="8069049" y="6160779"/>
            <a:ext cx="537115" cy="519917"/>
            <a:chOff x="2802440" y="361358"/>
            <a:chExt cx="954199" cy="923646"/>
          </a:xfrm>
          <a:solidFill>
            <a:schemeClr val="tx1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758F7D-16D0-4D32-BEDB-E2240F02E83B}"/>
                </a:ext>
              </a:extLst>
            </p:cNvPr>
            <p:cNvGrpSpPr/>
            <p:nvPr/>
          </p:nvGrpSpPr>
          <p:grpSpPr>
            <a:xfrm>
              <a:off x="2802440" y="740134"/>
              <a:ext cx="586205" cy="533400"/>
              <a:chOff x="1626460" y="3200400"/>
              <a:chExt cx="2009845" cy="1828800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1BE888A-4528-41F9-BD7F-256617C6D9EC}"/>
                  </a:ext>
                </a:extLst>
              </p:cNvPr>
              <p:cNvSpPr/>
              <p:nvPr/>
            </p:nvSpPr>
            <p:spPr>
              <a:xfrm>
                <a:off x="1626460" y="4419600"/>
                <a:ext cx="609600" cy="609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7C6B12E-FFE4-49F9-B10B-4B332E908534}"/>
                  </a:ext>
                </a:extLst>
              </p:cNvPr>
              <p:cNvSpPr/>
              <p:nvPr/>
            </p:nvSpPr>
            <p:spPr>
              <a:xfrm>
                <a:off x="2245821" y="3987799"/>
                <a:ext cx="482599" cy="4825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5CC6EF1-0EBE-48F4-885E-8323FB72455F}"/>
                  </a:ext>
                </a:extLst>
              </p:cNvPr>
              <p:cNvSpPr/>
              <p:nvPr/>
            </p:nvSpPr>
            <p:spPr>
              <a:xfrm>
                <a:off x="2815506" y="3581400"/>
                <a:ext cx="406400" cy="406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C9EFC85-CC04-4684-A515-60F69CF0B4C2}"/>
                  </a:ext>
                </a:extLst>
              </p:cNvPr>
              <p:cNvSpPr/>
              <p:nvPr/>
            </p:nvSpPr>
            <p:spPr>
              <a:xfrm>
                <a:off x="3281512" y="3200400"/>
                <a:ext cx="354793" cy="3547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8C1399-1B6C-4E70-A9D2-4C0497734E96}"/>
                </a:ext>
              </a:extLst>
            </p:cNvPr>
            <p:cNvGrpSpPr/>
            <p:nvPr/>
          </p:nvGrpSpPr>
          <p:grpSpPr>
            <a:xfrm>
              <a:off x="3170434" y="751604"/>
              <a:ext cx="586205" cy="533400"/>
              <a:chOff x="1626460" y="3200400"/>
              <a:chExt cx="2009845" cy="1828800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17BAF7D-83F7-4423-ACD5-916FF5CA96DA}"/>
                  </a:ext>
                </a:extLst>
              </p:cNvPr>
              <p:cNvSpPr/>
              <p:nvPr/>
            </p:nvSpPr>
            <p:spPr>
              <a:xfrm>
                <a:off x="1626460" y="4419600"/>
                <a:ext cx="609600" cy="609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FE9F9C4-18DB-40E9-B275-98FAC4A048B2}"/>
                  </a:ext>
                </a:extLst>
              </p:cNvPr>
              <p:cNvSpPr/>
              <p:nvPr/>
            </p:nvSpPr>
            <p:spPr>
              <a:xfrm>
                <a:off x="2245821" y="3987799"/>
                <a:ext cx="482599" cy="4825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2FB856E-9A49-4662-95DC-2636956FE6EA}"/>
                  </a:ext>
                </a:extLst>
              </p:cNvPr>
              <p:cNvSpPr/>
              <p:nvPr/>
            </p:nvSpPr>
            <p:spPr>
              <a:xfrm>
                <a:off x="2815506" y="3581400"/>
                <a:ext cx="406400" cy="406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80C1A24-2F6A-4D3E-B0B5-9871BC605002}"/>
                  </a:ext>
                </a:extLst>
              </p:cNvPr>
              <p:cNvSpPr/>
              <p:nvPr/>
            </p:nvSpPr>
            <p:spPr>
              <a:xfrm>
                <a:off x="3281512" y="3200400"/>
                <a:ext cx="354793" cy="3547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C46B1D-6F6F-4578-B597-4AE44986908B}"/>
                </a:ext>
              </a:extLst>
            </p:cNvPr>
            <p:cNvGrpSpPr/>
            <p:nvPr/>
          </p:nvGrpSpPr>
          <p:grpSpPr>
            <a:xfrm>
              <a:off x="2826941" y="361358"/>
              <a:ext cx="586205" cy="533400"/>
              <a:chOff x="1626460" y="3200400"/>
              <a:chExt cx="2009845" cy="1828800"/>
            </a:xfrm>
            <a:grpFill/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720CF22-0511-498C-B06D-D7EA28D80C83}"/>
                  </a:ext>
                </a:extLst>
              </p:cNvPr>
              <p:cNvSpPr/>
              <p:nvPr/>
            </p:nvSpPr>
            <p:spPr>
              <a:xfrm>
                <a:off x="1626460" y="4419600"/>
                <a:ext cx="609600" cy="609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8D26DD1-3D5B-4407-83BF-FCCF2BB299F2}"/>
                  </a:ext>
                </a:extLst>
              </p:cNvPr>
              <p:cNvSpPr/>
              <p:nvPr/>
            </p:nvSpPr>
            <p:spPr>
              <a:xfrm>
                <a:off x="2245821" y="3987799"/>
                <a:ext cx="482599" cy="4825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AF92780-7B78-4FB0-8F8A-3DEDBB0ABAF5}"/>
                  </a:ext>
                </a:extLst>
              </p:cNvPr>
              <p:cNvSpPr/>
              <p:nvPr/>
            </p:nvSpPr>
            <p:spPr>
              <a:xfrm>
                <a:off x="2815506" y="3581400"/>
                <a:ext cx="406400" cy="406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A59108B-9372-4969-9E86-6600CDA141D5}"/>
                  </a:ext>
                </a:extLst>
              </p:cNvPr>
              <p:cNvSpPr/>
              <p:nvPr/>
            </p:nvSpPr>
            <p:spPr>
              <a:xfrm>
                <a:off x="3281512" y="3200400"/>
                <a:ext cx="354793" cy="3547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6" name="Date Placeholder 4">
            <a:extLst>
              <a:ext uri="{FF2B5EF4-FFF2-40B4-BE49-F238E27FC236}">
                <a16:creationId xmlns:a16="http://schemas.microsoft.com/office/drawing/2014/main" id="{060612E2-C8C7-4CF5-8768-2C5DA741D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16948" y="5963696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20775404-4991-4066-B67E-684FAEADC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6948" y="6369468"/>
            <a:ext cx="1324215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srgbClr val="00C6BB"/>
                </a:solidFill>
              </a:rPr>
              <a:pPr defTabSz="457200"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  <p:sp>
        <p:nvSpPr>
          <p:cNvPr id="28" name="Date Placeholder 4">
            <a:extLst>
              <a:ext uri="{FF2B5EF4-FFF2-40B4-BE49-F238E27FC236}">
                <a16:creationId xmlns:a16="http://schemas.microsoft.com/office/drawing/2014/main" id="{C8358E01-6D42-4F49-8EDD-AF11388C63B0}"/>
              </a:ext>
            </a:extLst>
          </p:cNvPr>
          <p:cNvSpPr txBox="1">
            <a:spLocks/>
          </p:cNvSpPr>
          <p:nvPr userDrawn="1"/>
        </p:nvSpPr>
        <p:spPr>
          <a:xfrm>
            <a:off x="10569348" y="6116096"/>
            <a:ext cx="13242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EF5DE387-B84E-4E03-8F2B-A8EC9CA9276E}"/>
              </a:ext>
            </a:extLst>
          </p:cNvPr>
          <p:cNvSpPr txBox="1">
            <a:spLocks/>
          </p:cNvSpPr>
          <p:nvPr userDrawn="1"/>
        </p:nvSpPr>
        <p:spPr>
          <a:xfrm>
            <a:off x="10569348" y="6521868"/>
            <a:ext cx="13242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38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bit.ly/33P3jQ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3P3jQn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ebbie.luong@berkeley.edu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bit.ly/33P3jQ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holding, clock, green, ball&#10;&#10;Description automatically generated">
            <a:extLst>
              <a:ext uri="{FF2B5EF4-FFF2-40B4-BE49-F238E27FC236}">
                <a16:creationId xmlns:a16="http://schemas.microsoft.com/office/drawing/2014/main" id="{A9D7A41F-7E03-4A97-8AAA-EC864F6F8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1" b="401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B1C6F5B-067D-46D2-AF71-3C687F60CD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9029" y="1227909"/>
            <a:ext cx="7435439" cy="206393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z="4000" b="1" dirty="0">
                <a:effectLst>
                  <a:glow rad="1117600">
                    <a:schemeClr val="accent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en-US" sz="4000" b="1" dirty="0">
                <a:effectLst>
                  <a:glow rad="1117600">
                    <a:schemeClr val="accent1">
                      <a:alpha val="6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r>
              <a:rPr lang="en-US" sz="4000" b="1" dirty="0">
                <a:effectLst>
                  <a:glow rad="1117600">
                    <a:schemeClr val="accent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Unique Content</a:t>
            </a:r>
          </a:p>
          <a:p>
            <a:r>
              <a:rPr lang="en-US" sz="4000" b="1" dirty="0">
                <a:effectLst>
                  <a:glow rad="1117600">
                    <a:schemeClr val="accent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Unique Conversations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A4620-C0EB-431D-9C71-4830E2617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7281" y="5359225"/>
            <a:ext cx="8765073" cy="4349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Our Mission:  Equip HR to proactively lead the rapidly changing world of work.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9" name="Picture 8" descr="https://www.hrstrategyforum.org/graphics/logo.png">
            <a:extLst>
              <a:ext uri="{FF2B5EF4-FFF2-40B4-BE49-F238E27FC236}">
                <a16:creationId xmlns:a16="http://schemas.microsoft.com/office/drawing/2014/main" id="{9AAE864F-ED19-465D-8842-44ED26FEF8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53" y="255547"/>
            <a:ext cx="1379090" cy="8286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66FD381-CF58-4960-9D4A-A0475E2680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75"/>
          <a:stretch/>
        </p:blipFill>
        <p:spPr>
          <a:xfrm>
            <a:off x="10839747" y="1431931"/>
            <a:ext cx="1179663" cy="3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9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FF9D-7FAB-4B08-A818-4EF98260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70" y="210956"/>
            <a:ext cx="11110259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Organizational Agility Model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from RBL Institute’s Agility Playbook, Dave Ulrich</a:t>
            </a:r>
            <a:endParaRPr lang="en-US" b="0" dirty="0">
              <a:solidFill>
                <a:srgbClr val="01558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DF8BA2-B1C9-47DD-971C-C39DE2C2EF84}"/>
              </a:ext>
            </a:extLst>
          </p:cNvPr>
          <p:cNvGrpSpPr/>
          <p:nvPr/>
        </p:nvGrpSpPr>
        <p:grpSpPr>
          <a:xfrm>
            <a:off x="804405" y="1737740"/>
            <a:ext cx="11018001" cy="3865392"/>
            <a:chOff x="590397" y="1669646"/>
            <a:chExt cx="11488516" cy="41431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E66429C-45C3-4484-9A30-380D657FF1C4}"/>
                </a:ext>
              </a:extLst>
            </p:cNvPr>
            <p:cNvSpPr/>
            <p:nvPr/>
          </p:nvSpPr>
          <p:spPr>
            <a:xfrm>
              <a:off x="4957425" y="1957645"/>
              <a:ext cx="1533149" cy="914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83CFC4B-82DA-4B27-B45F-24F5261FCE76}"/>
                </a:ext>
              </a:extLst>
            </p:cNvPr>
            <p:cNvSpPr/>
            <p:nvPr/>
          </p:nvSpPr>
          <p:spPr>
            <a:xfrm>
              <a:off x="7463667" y="3058943"/>
              <a:ext cx="1897733" cy="914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Organizational</a:t>
              </a:r>
            </a:p>
            <a:p>
              <a:pPr algn="ctr"/>
              <a:r>
                <a:rPr lang="en-US" sz="1200" b="1" dirty="0"/>
                <a:t>Agility</a:t>
              </a:r>
              <a:endParaRPr lang="en-US" b="1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F308B7-4594-46C2-A4C5-4F695814D253}"/>
                </a:ext>
              </a:extLst>
            </p:cNvPr>
            <p:cNvSpPr/>
            <p:nvPr/>
          </p:nvSpPr>
          <p:spPr>
            <a:xfrm>
              <a:off x="6697092" y="4898356"/>
              <a:ext cx="1533149" cy="914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Leadership</a:t>
              </a:r>
            </a:p>
            <a:p>
              <a:pPr algn="ctr"/>
              <a:r>
                <a:rPr lang="en-US" sz="1200" b="1" dirty="0"/>
                <a:t>Agility</a:t>
              </a:r>
              <a:endParaRPr lang="en-US" sz="16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191015-2CFB-4052-A2F7-530071C14E47}"/>
                </a:ext>
              </a:extLst>
            </p:cNvPr>
            <p:cNvSpPr/>
            <p:nvPr/>
          </p:nvSpPr>
          <p:spPr>
            <a:xfrm>
              <a:off x="3593047" y="4898356"/>
              <a:ext cx="1533149" cy="914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Individual Agility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75A39C-1696-468D-81A7-E4BB5A0F3124}"/>
                </a:ext>
              </a:extLst>
            </p:cNvPr>
            <p:cNvSpPr/>
            <p:nvPr/>
          </p:nvSpPr>
          <p:spPr>
            <a:xfrm>
              <a:off x="2340078" y="3058943"/>
              <a:ext cx="1641986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Systems &amp; Technology </a:t>
              </a:r>
            </a:p>
            <a:p>
              <a:pPr algn="ctr"/>
              <a:r>
                <a:rPr lang="en-US" sz="1200" b="1" dirty="0"/>
                <a:t>Agility</a:t>
              </a:r>
              <a:endParaRPr lang="en-US" sz="14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5A40F8-C11A-4E7A-93BE-1A4AD1B9B984}"/>
                </a:ext>
              </a:extLst>
            </p:cNvPr>
            <p:cNvSpPr txBox="1"/>
            <p:nvPr/>
          </p:nvSpPr>
          <p:spPr>
            <a:xfrm>
              <a:off x="5181600" y="2153235"/>
              <a:ext cx="1050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Strategic </a:t>
              </a:r>
            </a:p>
            <a:p>
              <a:pPr algn="ctr"/>
              <a:r>
                <a:rPr lang="en-US" sz="1400" b="1" dirty="0"/>
                <a:t>Agility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635C42-C299-4BFB-868F-4B858BE1CED4}"/>
                </a:ext>
              </a:extLst>
            </p:cNvPr>
            <p:cNvSpPr/>
            <p:nvPr/>
          </p:nvSpPr>
          <p:spPr>
            <a:xfrm>
              <a:off x="4937758" y="3369180"/>
              <a:ext cx="1833718" cy="914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  <a:p>
              <a:pPr algn="ctr"/>
              <a:r>
                <a:rPr lang="en-US" sz="1200" b="1" dirty="0"/>
                <a:t>The</a:t>
              </a:r>
            </a:p>
            <a:p>
              <a:pPr algn="ctr"/>
              <a:r>
                <a:rPr lang="en-US" sz="1200" b="1" dirty="0"/>
                <a:t>Agile</a:t>
              </a:r>
            </a:p>
            <a:p>
              <a:pPr algn="ctr"/>
              <a:r>
                <a:rPr lang="en-US" sz="1200" b="1" dirty="0"/>
                <a:t>Organization*</a:t>
              </a:r>
            </a:p>
            <a:p>
              <a:pPr algn="ctr"/>
              <a:endParaRPr lang="en-US" b="1" dirty="0"/>
            </a:p>
          </p:txBody>
        </p:sp>
        <p:sp>
          <p:nvSpPr>
            <p:cNvPr id="11" name="Arrow: Left-Right 10">
              <a:extLst>
                <a:ext uri="{FF2B5EF4-FFF2-40B4-BE49-F238E27FC236}">
                  <a16:creationId xmlns:a16="http://schemas.microsoft.com/office/drawing/2014/main" id="{8F1A1322-F41D-4671-B7BD-64917952C7C8}"/>
                </a:ext>
              </a:extLst>
            </p:cNvPr>
            <p:cNvSpPr/>
            <p:nvPr/>
          </p:nvSpPr>
          <p:spPr>
            <a:xfrm rot="20022710">
              <a:off x="3777334" y="2730065"/>
              <a:ext cx="1130210" cy="33241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Left-Right 11">
              <a:extLst>
                <a:ext uri="{FF2B5EF4-FFF2-40B4-BE49-F238E27FC236}">
                  <a16:creationId xmlns:a16="http://schemas.microsoft.com/office/drawing/2014/main" id="{37BB4A21-347C-42FE-A936-6E9DDF680B45}"/>
                </a:ext>
              </a:extLst>
            </p:cNvPr>
            <p:cNvSpPr/>
            <p:nvPr/>
          </p:nvSpPr>
          <p:spPr>
            <a:xfrm rot="17654897">
              <a:off x="7384314" y="4285334"/>
              <a:ext cx="830369" cy="33241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EE5C5D45-B7C8-4D4F-8F7C-C8D678C2ACBC}"/>
                </a:ext>
              </a:extLst>
            </p:cNvPr>
            <p:cNvSpPr/>
            <p:nvPr/>
          </p:nvSpPr>
          <p:spPr>
            <a:xfrm rot="2149952">
              <a:off x="6497362" y="2687997"/>
              <a:ext cx="1135013" cy="33241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Left-Right 13">
              <a:extLst>
                <a:ext uri="{FF2B5EF4-FFF2-40B4-BE49-F238E27FC236}">
                  <a16:creationId xmlns:a16="http://schemas.microsoft.com/office/drawing/2014/main" id="{FB0F9069-01E5-4E33-A196-CCE8D4BFAAE7}"/>
                </a:ext>
              </a:extLst>
            </p:cNvPr>
            <p:cNvSpPr/>
            <p:nvPr/>
          </p:nvSpPr>
          <p:spPr>
            <a:xfrm>
              <a:off x="5199297" y="5255341"/>
              <a:ext cx="1424694" cy="33241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84DFB2C1-16E7-49F1-A7DD-0B85CC75888D}"/>
                </a:ext>
              </a:extLst>
            </p:cNvPr>
            <p:cNvSpPr/>
            <p:nvPr/>
          </p:nvSpPr>
          <p:spPr>
            <a:xfrm rot="3603665">
              <a:off x="3299876" y="4248909"/>
              <a:ext cx="828158" cy="33241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D981EC-7A56-42C3-955F-422BF20DAE52}"/>
                </a:ext>
              </a:extLst>
            </p:cNvPr>
            <p:cNvSpPr txBox="1"/>
            <p:nvPr/>
          </p:nvSpPr>
          <p:spPr>
            <a:xfrm>
              <a:off x="4741116" y="1669646"/>
              <a:ext cx="258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Where and how do we compete?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414333-B14C-46D7-87C0-035008E26FA0}"/>
                </a:ext>
              </a:extLst>
            </p:cNvPr>
            <p:cNvSpPr txBox="1"/>
            <p:nvPr/>
          </p:nvSpPr>
          <p:spPr>
            <a:xfrm>
              <a:off x="9418304" y="3359110"/>
              <a:ext cx="26606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How do we create an agile organization?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69243B-EACE-42C7-9E0C-F3CA3E3F91A3}"/>
                </a:ext>
              </a:extLst>
            </p:cNvPr>
            <p:cNvSpPr txBox="1"/>
            <p:nvPr/>
          </p:nvSpPr>
          <p:spPr>
            <a:xfrm>
              <a:off x="8414447" y="5255341"/>
              <a:ext cx="33272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How do we create agile leaders?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18D779-627C-478E-AEC8-D13DED2DAF03}"/>
                </a:ext>
              </a:extLst>
            </p:cNvPr>
            <p:cNvSpPr txBox="1"/>
            <p:nvPr/>
          </p:nvSpPr>
          <p:spPr>
            <a:xfrm>
              <a:off x="863272" y="5306427"/>
              <a:ext cx="26566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How do we ensure our people continually learn and grow?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0F9CF5-10CE-4F44-8DB0-C899FCBDCFB1}"/>
                </a:ext>
              </a:extLst>
            </p:cNvPr>
            <p:cNvSpPr txBox="1"/>
            <p:nvPr/>
          </p:nvSpPr>
          <p:spPr>
            <a:xfrm>
              <a:off x="590397" y="2490281"/>
              <a:ext cx="1899593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How do we ensure our systems and technology flex as our business changes and provide us with the data to anticipate those changes?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6E22531-A661-4BFE-8878-93B306331C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82065" y="3692996"/>
              <a:ext cx="847358" cy="70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C64830-966A-4BD2-99EA-FB0DF2BC7F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1390" y="4357192"/>
              <a:ext cx="495727" cy="5280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9AF23D4-3A4F-4D36-B87F-78FDE71E9EA6}"/>
                </a:ext>
              </a:extLst>
            </p:cNvPr>
            <p:cNvCxnSpPr>
              <a:cxnSpLocks/>
            </p:cNvCxnSpPr>
            <p:nvPr/>
          </p:nvCxnSpPr>
          <p:spPr>
            <a:xfrm>
              <a:off x="6359505" y="4313993"/>
              <a:ext cx="572237" cy="571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55507EE-8F76-4C04-AC7C-55B035068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4518" y="3645019"/>
              <a:ext cx="769148" cy="132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86722CD-E520-48F6-BD60-F070AF0D64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1041" y="2940631"/>
              <a:ext cx="0" cy="3549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4">
            <a:extLst>
              <a:ext uri="{FF2B5EF4-FFF2-40B4-BE49-F238E27FC236}">
                <a16:creationId xmlns:a16="http://schemas.microsoft.com/office/drawing/2014/main" id="{A68D5F85-7B86-422F-BEBE-203232B0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A4617E84-CF0F-4140-B24C-96C28A1A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srgbClr val="00C6BB"/>
                </a:solidFill>
              </a:rPr>
              <a:t>Page </a:t>
            </a:r>
            <a:fld id="{7A876A2F-D589-4DAC-A4DA-BE2A9795FE1E}" type="slidenum">
              <a:rPr lang="en-US" smtClean="0">
                <a:solidFill>
                  <a:srgbClr val="00C6BB"/>
                </a:solidFill>
              </a:rPr>
              <a:t>10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1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75A6-C94D-4E20-8EEB-130D48D67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50" y="-127819"/>
            <a:ext cx="11110259" cy="1769806"/>
          </a:xfrm>
        </p:spPr>
        <p:txBody>
          <a:bodyPr/>
          <a:lstStyle/>
          <a:p>
            <a:b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Refreshment &amp; Networking Break</a:t>
            </a:r>
            <a:b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42AAAB-70A6-43BB-9358-CF34A3C5E17A}"/>
              </a:ext>
            </a:extLst>
          </p:cNvPr>
          <p:cNvSpPr/>
          <p:nvPr/>
        </p:nvSpPr>
        <p:spPr>
          <a:xfrm>
            <a:off x="7993626" y="3791535"/>
            <a:ext cx="2861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>
              <a:spcBef>
                <a:spcPct val="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Log-in to the Program Evaluation Site</a:t>
            </a:r>
          </a:p>
          <a:p>
            <a:pPr marL="117475">
              <a:spcBef>
                <a:spcPct val="0"/>
              </a:spcBef>
            </a:pP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https://bit.ly/33P3jQn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or use QR code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99F6A-F8E6-4630-A26F-9CC3939EA4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3073" y="1641987"/>
            <a:ext cx="1997678" cy="18480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12831-A4DF-451C-B245-7CE8B793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A49EC87-1864-4321-AA6F-43A20ADC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srgbClr val="00C6BB"/>
                </a:solidFill>
              </a:rPr>
              <a:t>Page </a:t>
            </a:r>
            <a:fld id="{7A876A2F-D589-4DAC-A4DA-BE2A9795FE1E}" type="slidenum">
              <a:rPr lang="en-US" smtClean="0">
                <a:solidFill>
                  <a:srgbClr val="00C6BB"/>
                </a:solidFill>
              </a:rPr>
              <a:t>11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8" name="Picture 7" descr="A picture containing holding, clock, green, ball&#10;&#10;Description automatically generated">
            <a:extLst>
              <a:ext uri="{FF2B5EF4-FFF2-40B4-BE49-F238E27FC236}">
                <a16:creationId xmlns:a16="http://schemas.microsoft.com/office/drawing/2014/main" id="{C3222958-8B55-4DB0-8851-090A7A640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975"/>
            <a:ext cx="6496050" cy="45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1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9CC5-F0D5-41BC-A784-6CB70F45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A08CC-BCE0-483C-80DB-69082E12502A}"/>
              </a:ext>
            </a:extLst>
          </p:cNvPr>
          <p:cNvSpPr txBox="1"/>
          <p:nvPr/>
        </p:nvSpPr>
        <p:spPr>
          <a:xfrm>
            <a:off x="630904" y="1556441"/>
            <a:ext cx="10648335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8:00 –   8:30 am: Registration, Breakfast, Networking 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8:30 –   8:45 am: Announcements, Session Overview, Panelist Introductions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8:45 – 10:05 am: Framing the Conversation and Panel Discussion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10:05 – 10:20 am: Break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10:20 – 10:30 am: Overview of HRSF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10:30 – 11:10 am: Small Group Discussions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11:10 – 11:20 am: Report-Out and Closing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11:20 – 11:30 am: Session Evaluation Survey and Closing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7585D54-3F29-4721-8A00-07B336AD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618F4AA-DA69-4951-9486-22882CDE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srgbClr val="00C6BB"/>
                </a:solidFill>
              </a:rPr>
              <a:t>Page </a:t>
            </a:r>
            <a:fld id="{7A876A2F-D589-4DAC-A4DA-BE2A9795FE1E}" type="slidenum">
              <a:rPr lang="en-US" smtClean="0">
                <a:solidFill>
                  <a:srgbClr val="00C6BB"/>
                </a:solidFill>
              </a:rPr>
              <a:t>12</a:t>
            </a:fld>
            <a:endParaRPr lang="en-US" dirty="0">
              <a:solidFill>
                <a:srgbClr val="00C6BB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278A9-4C87-4DE1-A4DB-0BBFAA4A53C1}"/>
              </a:ext>
            </a:extLst>
          </p:cNvPr>
          <p:cNvSpPr/>
          <p:nvPr/>
        </p:nvSpPr>
        <p:spPr>
          <a:xfrm>
            <a:off x="717754" y="3599057"/>
            <a:ext cx="5230762" cy="324465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6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B1C6F5B-067D-46D2-AF71-3C687F60CD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32654" y="677291"/>
            <a:ext cx="7435439" cy="206393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z="4000" b="1" dirty="0">
                <a:effectLst>
                  <a:glow rad="1117600">
                    <a:schemeClr val="accent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en-US" sz="4000" b="1" dirty="0">
                <a:effectLst>
                  <a:glow rad="1117600">
                    <a:schemeClr val="accent1">
                      <a:alpha val="6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r>
              <a:rPr lang="en-US" sz="4000" b="1" dirty="0">
                <a:effectLst>
                  <a:glow rad="1117600">
                    <a:schemeClr val="accent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Unique Content</a:t>
            </a:r>
          </a:p>
          <a:p>
            <a:r>
              <a:rPr lang="en-US" sz="4000" b="1" dirty="0">
                <a:effectLst>
                  <a:glow rad="1117600">
                    <a:schemeClr val="accent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Unique Conversations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A4620-C0EB-431D-9C71-4830E2617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5273" y="5412604"/>
            <a:ext cx="8765073" cy="3651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b="1" dirty="0"/>
              <a:t>Our Mission:  Equip HR to proactively lead the rapidly changing world of work.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9" name="Picture 8" descr="https://www.hrstrategyforum.org/graphics/logo.png">
            <a:extLst>
              <a:ext uri="{FF2B5EF4-FFF2-40B4-BE49-F238E27FC236}">
                <a16:creationId xmlns:a16="http://schemas.microsoft.com/office/drawing/2014/main" id="{9AAE864F-ED19-465D-8842-44ED26FEF8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6" y="357568"/>
            <a:ext cx="2427823" cy="16292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66FD381-CF58-4960-9D4A-A0475E268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75"/>
          <a:stretch/>
        </p:blipFill>
        <p:spPr>
          <a:xfrm>
            <a:off x="357486" y="2412435"/>
            <a:ext cx="2427823" cy="659960"/>
          </a:xfrm>
          <a:prstGeom prst="rect">
            <a:avLst/>
          </a:prstGeom>
        </p:spPr>
      </p:pic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CB609E5-CBF5-4AAD-8AB5-CB58C13D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CBEE809-7E7D-4AA0-8619-39C5D04E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srgbClr val="00C6BB"/>
                </a:solidFill>
              </a:rPr>
              <a:t>Page </a:t>
            </a:r>
            <a:fld id="{7A876A2F-D589-4DAC-A4DA-BE2A9795FE1E}" type="slidenum">
              <a:rPr lang="en-US" smtClean="0">
                <a:solidFill>
                  <a:srgbClr val="00C6BB"/>
                </a:solidFill>
              </a:rPr>
              <a:t>13</a:t>
            </a:fld>
            <a:endParaRPr lang="en-US" dirty="0">
              <a:solidFill>
                <a:srgbClr val="00C6BB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AA186E-1F35-444B-8F53-BFCA85D13C8B}"/>
              </a:ext>
            </a:extLst>
          </p:cNvPr>
          <p:cNvSpPr/>
          <p:nvPr/>
        </p:nvSpPr>
        <p:spPr>
          <a:xfrm>
            <a:off x="538065" y="3744418"/>
            <a:ext cx="11115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Bay Area Connection for Strategically Focused HR Leaders Since 1994</a:t>
            </a:r>
            <a:endParaRPr lang="en-US" sz="2400" dirty="0">
              <a:solidFill>
                <a:srgbClr val="0155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3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E9A0-2541-44C2-BDF4-EC912C83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 Your Calendars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94436-A917-4E0F-805C-C3EABFAA8F87}"/>
              </a:ext>
            </a:extLst>
          </p:cNvPr>
          <p:cNvPicPr/>
          <p:nvPr/>
        </p:nvPicPr>
        <p:blipFill rotWithShape="1">
          <a:blip r:embed="rId2"/>
          <a:srcRect t="25991" b="15795"/>
          <a:stretch/>
        </p:blipFill>
        <p:spPr>
          <a:xfrm>
            <a:off x="749300" y="1739900"/>
            <a:ext cx="10642600" cy="3975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55DD56-27AA-4683-B378-3C92F76512CD}"/>
              </a:ext>
            </a:extLst>
          </p:cNvPr>
          <p:cNvSpPr txBox="1"/>
          <p:nvPr/>
        </p:nvSpPr>
        <p:spPr>
          <a:xfrm>
            <a:off x="6458947" y="2056049"/>
            <a:ext cx="4608967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 and the Business; Agile HR, Teams, Impact</a:t>
            </a:r>
          </a:p>
          <a:p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BD4F9-4BDE-485B-B186-C22E5BE3CCD4}"/>
              </a:ext>
            </a:extLst>
          </p:cNvPr>
          <p:cNvSpPr txBox="1"/>
          <p:nvPr/>
        </p:nvSpPr>
        <p:spPr>
          <a:xfrm>
            <a:off x="6281147" y="2601236"/>
            <a:ext cx="4424953" cy="640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/>
            <a:r>
              <a:rPr lang="en-US" dirty="0">
                <a:solidFill>
                  <a:schemeClr val="bg2"/>
                </a:solidFill>
                <a:latin typeface="Arial Narrow" panose="020B0606020202030204" pitchFamily="34" charset="0"/>
              </a:rPr>
              <a:t>Developing the Next Generation of Leaders</a:t>
            </a:r>
          </a:p>
          <a:p>
            <a:pPr algn="ctr">
              <a:lnSpc>
                <a:spcPct val="150000"/>
              </a:lnSpc>
            </a:pPr>
            <a:r>
              <a:rPr lang="en-US" b="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Models, Skills and Capabilities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92A0761D-B670-4396-B4F0-D69EDB3B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1/23/20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DD307885-7F0E-40BC-9859-CB93B364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Page </a:t>
            </a:r>
            <a:fld id="{7A876A2F-D589-4DAC-A4DA-BE2A9795FE1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79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F18D-CA6C-4F02-A5BF-82EDD2DD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04" y="0"/>
            <a:ext cx="11110259" cy="970450"/>
          </a:xfrm>
        </p:spPr>
        <p:txBody>
          <a:bodyPr/>
          <a:lstStyle/>
          <a:p>
            <a:r>
              <a:rPr lang="en-US" dirty="0"/>
              <a:t>Membership Has Its Privileges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32AE8D-FA5A-4133-8193-79FEB343D72D}"/>
              </a:ext>
            </a:extLst>
          </p:cNvPr>
          <p:cNvSpPr/>
          <p:nvPr/>
        </p:nvSpPr>
        <p:spPr>
          <a:xfrm>
            <a:off x="680788" y="1521993"/>
            <a:ext cx="110104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Now for only $345 and Take Advantage of a Full Year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Stimulating, Informative Programs and Networking Experiences.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today and pay just $225 for the next four events.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E9EFDA-D2CD-4253-82B0-986AE8A4E814}"/>
              </a:ext>
            </a:extLst>
          </p:cNvPr>
          <p:cNvSpPr/>
          <p:nvPr/>
        </p:nvSpPr>
        <p:spPr>
          <a:xfrm>
            <a:off x="680788" y="2906988"/>
            <a:ext cx="11247187" cy="297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Individual membership provides:</a:t>
            </a:r>
          </a:p>
          <a:p>
            <a:pPr marL="285750" indent="-285750">
              <a:lnSpc>
                <a:spcPts val="3000"/>
              </a:lnSpc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Access to 5 Unique Programs: Stay up-to-date on the latest trends and topics in strategic HR</a:t>
            </a:r>
          </a:p>
          <a:p>
            <a:pPr marL="285750" indent="-285750">
              <a:lnSpc>
                <a:spcPts val="3000"/>
              </a:lnSpc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50% Savings: Membership pays for itself when you attend three or more sessions – saving over $300 annually!</a:t>
            </a:r>
          </a:p>
          <a:p>
            <a:pPr marL="285750" indent="-285750">
              <a:lnSpc>
                <a:spcPts val="3000"/>
              </a:lnSpc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Networking Opportunities: Expand your professional network. We actively help each other stay one step ahead. </a:t>
            </a:r>
          </a:p>
          <a:p>
            <a:pPr marL="285750" indent="-285750">
              <a:lnSpc>
                <a:spcPts val="3000"/>
              </a:lnSpc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Access to the HRSF Member Directory: Access to our searchable online directory of 1,000+ Bay Area professionals.  </a:t>
            </a:r>
          </a:p>
          <a:p>
            <a:pPr marL="285750" indent="-285750">
              <a:lnSpc>
                <a:spcPts val="3000"/>
              </a:lnSpc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Discounted Guest Passes: Share HRSF with a colleague – guests save 37.5% per program.</a:t>
            </a:r>
          </a:p>
          <a:p>
            <a:pPr marL="285750" indent="-285750">
              <a:lnSpc>
                <a:spcPts val="3000"/>
              </a:lnSpc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Access to Valuable Resources: Previous program presentations and handouts, photos and related articles.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Corporate membership provides additional benefits. See our website for details.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2503B-83DA-4892-8721-06D3877C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266E998-0E3E-4BA0-A076-BA3FCFF2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srgbClr val="00C6BB"/>
                </a:solidFill>
              </a:rPr>
              <a:t>Page </a:t>
            </a:r>
            <a:fld id="{7A876A2F-D589-4DAC-A4DA-BE2A9795FE1E}" type="slidenum">
              <a:rPr lang="en-US" smtClean="0">
                <a:solidFill>
                  <a:srgbClr val="00C6BB"/>
                </a:solidFill>
              </a:rPr>
              <a:t>15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B1FD-20DB-43A3-B3C6-A771383C4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Constituent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ACD17-CDD0-4F51-93EE-ED7831091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59145"/>
            <a:ext cx="4894297" cy="365125"/>
          </a:xfrm>
        </p:spPr>
        <p:txBody>
          <a:bodyPr/>
          <a:lstStyle/>
          <a:p>
            <a:r>
              <a:rPr lang="en-US" b="1" dirty="0">
                <a:solidFill>
                  <a:srgbClr val="00C6BB"/>
                </a:solidFill>
              </a:rPr>
              <a:t>Sponsor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80CA5-7066-4B86-916F-2D360FFB2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751138"/>
            <a:ext cx="5640917" cy="3109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ADBA9-2C73-4D97-93CF-E2B800D7E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72286" y="2121428"/>
            <a:ext cx="4894293" cy="365125"/>
          </a:xfrm>
        </p:spPr>
        <p:txBody>
          <a:bodyPr/>
          <a:lstStyle/>
          <a:p>
            <a:r>
              <a:rPr lang="en-US" b="1" dirty="0">
                <a:solidFill>
                  <a:srgbClr val="00C6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</a:p>
        </p:txBody>
      </p:sp>
      <p:pic>
        <p:nvPicPr>
          <p:cNvPr id="17" name="Content Placeholder 1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DC486920-EF65-4DBE-BA87-3390A3F493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r="16239"/>
          <a:stretch/>
        </p:blipFill>
        <p:spPr>
          <a:xfrm>
            <a:off x="6536723" y="2724758"/>
            <a:ext cx="2459736" cy="3108961"/>
          </a:xfrm>
          <a:ln w="19050">
            <a:solidFill>
              <a:schemeClr val="tx1"/>
            </a:solidFill>
          </a:ln>
        </p:spPr>
      </p:pic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434BF79-5027-4DEA-9A35-3D8FB6FB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1/23/20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F4A180B-B665-441F-BA0D-3F3CB3AA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Page </a:t>
            </a:r>
            <a:fld id="{7A876A2F-D589-4DAC-A4DA-BE2A9795FE1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4B4F93-92AD-463C-97BD-5BA7DE7DEF71}"/>
              </a:ext>
            </a:extLst>
          </p:cNvPr>
          <p:cNvSpPr/>
          <p:nvPr/>
        </p:nvSpPr>
        <p:spPr>
          <a:xfrm>
            <a:off x="3198639" y="2721601"/>
            <a:ext cx="2926292" cy="311810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Alan Ikeya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Principal, Employee Health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&amp; Benefits Division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Marsh &amp; McLennan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Insurance Agency, LLC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Long-time Gold Sponsor</a:t>
            </a:r>
          </a:p>
        </p:txBody>
      </p:sp>
      <p:pic>
        <p:nvPicPr>
          <p:cNvPr id="10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49E40BA-7B42-48DF-9BDA-45D8E845B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r="15739"/>
          <a:stretch/>
        </p:blipFill>
        <p:spPr>
          <a:xfrm>
            <a:off x="716476" y="2721602"/>
            <a:ext cx="2462136" cy="31146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6D0B45-8A8A-40DC-8635-131EF6857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56" y="4978854"/>
            <a:ext cx="2618511" cy="361635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437A1C-C263-4F68-85E6-BE2247FEBF5C}"/>
              </a:ext>
            </a:extLst>
          </p:cNvPr>
          <p:cNvSpPr/>
          <p:nvPr/>
        </p:nvSpPr>
        <p:spPr>
          <a:xfrm>
            <a:off x="8996460" y="2726423"/>
            <a:ext cx="2459736" cy="3118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805D0E-87AA-4566-A37D-EDB263D999D9}"/>
              </a:ext>
            </a:extLst>
          </p:cNvPr>
          <p:cNvSpPr txBox="1"/>
          <p:nvPr/>
        </p:nvSpPr>
        <p:spPr>
          <a:xfrm>
            <a:off x="9066180" y="2751138"/>
            <a:ext cx="2334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Tanal Basma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Startup Mentor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Plug N Play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900E8D1-9E40-42F0-8290-F9B339C52C7A}"/>
              </a:ext>
            </a:extLst>
          </p:cNvPr>
          <p:cNvSpPr/>
          <p:nvPr/>
        </p:nvSpPr>
        <p:spPr bwMode="auto">
          <a:xfrm>
            <a:off x="7372286" y="-184495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1B1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F8C9E5D-984D-4711-A006-284B48C01A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 r="3200" b="10748"/>
          <a:stretch/>
        </p:blipFill>
        <p:spPr>
          <a:xfrm>
            <a:off x="9140886" y="4931158"/>
            <a:ext cx="2180258" cy="482162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007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ED1479-0183-4EBF-97A7-591F3DE368A7}"/>
              </a:ext>
            </a:extLst>
          </p:cNvPr>
          <p:cNvSpPr/>
          <p:nvPr/>
        </p:nvSpPr>
        <p:spPr>
          <a:xfrm>
            <a:off x="8229600" y="1663317"/>
            <a:ext cx="3151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Thursday, January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CAD9B-CD1E-4786-9365-2FDC5C5A5BA7}"/>
              </a:ext>
            </a:extLst>
          </p:cNvPr>
          <p:cNvSpPr/>
          <p:nvPr/>
        </p:nvSpPr>
        <p:spPr>
          <a:xfrm>
            <a:off x="8229600" y="206988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Venue : UC Berkeley Extension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Downtown San Francisco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861EC-4448-4181-8C77-62889F17A703}"/>
              </a:ext>
            </a:extLst>
          </p:cNvPr>
          <p:cNvSpPr/>
          <p:nvPr/>
        </p:nvSpPr>
        <p:spPr>
          <a:xfrm>
            <a:off x="-1" y="5756724"/>
            <a:ext cx="12192001" cy="110127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6FBF1C-5B6A-42F6-8B58-DABFA7055514}"/>
              </a:ext>
            </a:extLst>
          </p:cNvPr>
          <p:cNvSpPr/>
          <p:nvPr/>
        </p:nvSpPr>
        <p:spPr>
          <a:xfrm>
            <a:off x="7254967" y="1171958"/>
            <a:ext cx="4937034" cy="47421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 descr="https://www.hrstrategyforum.org/graphics/logo.png">
            <a:extLst>
              <a:ext uri="{FF2B5EF4-FFF2-40B4-BE49-F238E27FC236}">
                <a16:creationId xmlns:a16="http://schemas.microsoft.com/office/drawing/2014/main" id="{E12D1A00-6ECF-4434-9BB5-C9F2D98480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574" y="5534827"/>
            <a:ext cx="1715109" cy="11755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91BD61-8E69-4CA0-8B47-B151FA274742}"/>
              </a:ext>
            </a:extLst>
          </p:cNvPr>
          <p:cNvSpPr/>
          <p:nvPr/>
        </p:nvSpPr>
        <p:spPr>
          <a:xfrm>
            <a:off x="7493620" y="3840404"/>
            <a:ext cx="4528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Thursday,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EB1B5E-4E09-466B-84D2-575BDA5103CA}"/>
              </a:ext>
            </a:extLst>
          </p:cNvPr>
          <p:cNvSpPr/>
          <p:nvPr/>
        </p:nvSpPr>
        <p:spPr>
          <a:xfrm>
            <a:off x="7493620" y="4640834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our website, emails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channels for details.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4D80FA-F02A-4B09-A222-BA297DC73632}"/>
              </a:ext>
            </a:extLst>
          </p:cNvPr>
          <p:cNvSpPr txBox="1">
            <a:spLocks/>
          </p:cNvSpPr>
          <p:nvPr/>
        </p:nvSpPr>
        <p:spPr>
          <a:xfrm>
            <a:off x="7493620" y="1736607"/>
            <a:ext cx="4211063" cy="20665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Developing the Next Generation of Leaders</a:t>
            </a:r>
            <a:r>
              <a:rPr lang="en-I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IN" sz="28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new skills and capabilities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4EDABF-F269-487F-94C0-E53246AFDE3C}"/>
              </a:ext>
            </a:extLst>
          </p:cNvPr>
          <p:cNvSpPr/>
          <p:nvPr/>
        </p:nvSpPr>
        <p:spPr>
          <a:xfrm>
            <a:off x="152514" y="6222170"/>
            <a:ext cx="8767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mnes" panose="02000606040000020004" pitchFamily="50" charset="0"/>
                <a:ea typeface="+mn-ea"/>
                <a:cs typeface="+mn-cs"/>
              </a:rPr>
              <a:t>2020 Theme:  Future-Ready HR: Evolving Leadership, Culture and Work</a:t>
            </a:r>
          </a:p>
        </p:txBody>
      </p:sp>
      <p:pic>
        <p:nvPicPr>
          <p:cNvPr id="4" name="Picture 3" descr="A picture containing table, laptop, computer, man&#10;&#10;Description automatically generated">
            <a:extLst>
              <a:ext uri="{FF2B5EF4-FFF2-40B4-BE49-F238E27FC236}">
                <a16:creationId xmlns:a16="http://schemas.microsoft.com/office/drawing/2014/main" id="{FAC48BC4-8E7B-4124-8AA4-8D92A0299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713"/>
            <a:ext cx="7254966" cy="47421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1EB82-E4FB-4CE9-A767-9CF57965F379}"/>
              </a:ext>
            </a:extLst>
          </p:cNvPr>
          <p:cNvSpPr txBox="1"/>
          <p:nvPr/>
        </p:nvSpPr>
        <p:spPr>
          <a:xfrm>
            <a:off x="599768" y="216312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entury Gothic" panose="020B0502020202020204"/>
              </a:rPr>
              <a:t>Our Next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108817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9CC5-F0D5-41BC-A784-6CB70F45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A08CC-BCE0-483C-80DB-69082E12502A}"/>
              </a:ext>
            </a:extLst>
          </p:cNvPr>
          <p:cNvSpPr txBox="1"/>
          <p:nvPr/>
        </p:nvSpPr>
        <p:spPr>
          <a:xfrm>
            <a:off x="630904" y="1556441"/>
            <a:ext cx="10648335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8:00 –   8:30 am: Registration, Breakfast, Networking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8:30 –   8:45 am: Announcements, Session Overview, Panelist Introductions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8:45 – 10:05 am: Framing the Conversation and Panel 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10:05 – 10:20 am: Break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10:20 – 10:30 am: Overview of HRSF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10:30 – 11:10 am: Small Group Discussions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11:10 – 11:20 am: Report-Out and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11:20 – 11:30 am: Session Evaluation Survey and Closing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7585D54-3F29-4721-8A00-07B336AD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1/23/20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618F4AA-DA69-4951-9486-22882CDE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Page </a:t>
            </a:r>
            <a:fld id="{7A876A2F-D589-4DAC-A4DA-BE2A9795FE1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278A9-4C87-4DE1-A4DB-0BBFAA4A53C1}"/>
              </a:ext>
            </a:extLst>
          </p:cNvPr>
          <p:cNvSpPr/>
          <p:nvPr/>
        </p:nvSpPr>
        <p:spPr>
          <a:xfrm>
            <a:off x="630905" y="4093029"/>
            <a:ext cx="6140010" cy="338023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81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Breakout Discussion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070" y="1756609"/>
            <a:ext cx="10250905" cy="3566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2862" y="1894558"/>
            <a:ext cx="937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these areas the focus of attention now?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done in your effort to increase agility in this area?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working?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challenges?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you addressing those challenges?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other suggestions do you have for others in addressing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those challenges?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this conversation: What are the key nuggets to share 	with the whole group?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6BDE-A663-4FCC-936C-3DF25E87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52932"/>
            <a:ext cx="1367615" cy="37589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1/23/20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3E35D74-403F-4CD8-B779-E48F408B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Page </a:t>
            </a:r>
            <a:fld id="{7A876A2F-D589-4DAC-A4DA-BE2A9795FE1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10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ED1479-0183-4EBF-97A7-591F3DE368A7}"/>
              </a:ext>
            </a:extLst>
          </p:cNvPr>
          <p:cNvSpPr/>
          <p:nvPr/>
        </p:nvSpPr>
        <p:spPr>
          <a:xfrm>
            <a:off x="8229600" y="1663317"/>
            <a:ext cx="3151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Thursday, January 23,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CAD9B-CD1E-4786-9365-2FDC5C5A5BA7}"/>
              </a:ext>
            </a:extLst>
          </p:cNvPr>
          <p:cNvSpPr/>
          <p:nvPr/>
        </p:nvSpPr>
        <p:spPr>
          <a:xfrm>
            <a:off x="8229600" y="206988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Venue : UC Berkeley Extension</a:t>
            </a:r>
          </a:p>
          <a:p>
            <a:pPr marL="914400"/>
            <a:r>
              <a:rPr lang="en-US" dirty="0"/>
              <a:t>Downtown San Francisco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861EC-4448-4181-8C77-62889F17A703}"/>
              </a:ext>
            </a:extLst>
          </p:cNvPr>
          <p:cNvSpPr/>
          <p:nvPr/>
        </p:nvSpPr>
        <p:spPr>
          <a:xfrm>
            <a:off x="0" y="5683738"/>
            <a:ext cx="12192001" cy="1101276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6FBF1C-5B6A-42F6-8B58-DABFA7055514}"/>
              </a:ext>
            </a:extLst>
          </p:cNvPr>
          <p:cNvSpPr/>
          <p:nvPr/>
        </p:nvSpPr>
        <p:spPr>
          <a:xfrm>
            <a:off x="7254966" y="1182716"/>
            <a:ext cx="4937034" cy="47421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https://www.hrstrategyforum.org/graphics/logo.png">
            <a:extLst>
              <a:ext uri="{FF2B5EF4-FFF2-40B4-BE49-F238E27FC236}">
                <a16:creationId xmlns:a16="http://schemas.microsoft.com/office/drawing/2014/main" id="{E12D1A00-6ECF-4434-9BB5-C9F2D98480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574" y="5534827"/>
            <a:ext cx="1715109" cy="11755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91BD61-8E69-4CA0-8B47-B151FA274742}"/>
              </a:ext>
            </a:extLst>
          </p:cNvPr>
          <p:cNvSpPr/>
          <p:nvPr/>
        </p:nvSpPr>
        <p:spPr>
          <a:xfrm>
            <a:off x="7493620" y="4082326"/>
            <a:ext cx="3151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Thursday, January 23,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EB1B5E-4E09-466B-84D2-575BDA5103CA}"/>
              </a:ext>
            </a:extLst>
          </p:cNvPr>
          <p:cNvSpPr/>
          <p:nvPr/>
        </p:nvSpPr>
        <p:spPr>
          <a:xfrm>
            <a:off x="7493620" y="4640834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Venue : UC Berkeley Extension</a:t>
            </a:r>
          </a:p>
          <a:p>
            <a:pPr marL="914400"/>
            <a:r>
              <a:rPr lang="en-US" dirty="0"/>
              <a:t>Downtown San Francisco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4D80FA-F02A-4B09-A222-BA297DC73632}"/>
              </a:ext>
            </a:extLst>
          </p:cNvPr>
          <p:cNvSpPr txBox="1">
            <a:spLocks/>
          </p:cNvSpPr>
          <p:nvPr/>
        </p:nvSpPr>
        <p:spPr>
          <a:xfrm>
            <a:off x="7434626" y="2015759"/>
            <a:ext cx="4211063" cy="20665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 CHANGE THROUGH AGILE HR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and the Business: HR Agile, Teams, Impact</a:t>
            </a:r>
            <a:br>
              <a:rPr lang="en-US" sz="3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4EDABF-F269-487F-94C0-E53246AFDE3C}"/>
              </a:ext>
            </a:extLst>
          </p:cNvPr>
          <p:cNvSpPr/>
          <p:nvPr/>
        </p:nvSpPr>
        <p:spPr>
          <a:xfrm>
            <a:off x="486816" y="6180691"/>
            <a:ext cx="8767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spc="300" dirty="0">
                <a:latin typeface="Omnes" panose="02000606040000020004" pitchFamily="50" charset="0"/>
              </a:rPr>
              <a:t>2020 Theme:  Future-Ready HR: Evolving Leadership, Culture and Work</a:t>
            </a:r>
          </a:p>
        </p:txBody>
      </p:sp>
      <p:pic>
        <p:nvPicPr>
          <p:cNvPr id="4" name="Picture 3" descr="A picture containing table, laptop, computer, man&#10;&#10;Description automatically generated">
            <a:extLst>
              <a:ext uri="{FF2B5EF4-FFF2-40B4-BE49-F238E27FC236}">
                <a16:creationId xmlns:a16="http://schemas.microsoft.com/office/drawing/2014/main" id="{FAC48BC4-8E7B-4124-8AA4-8D92A0299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713"/>
            <a:ext cx="7254966" cy="47421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1EB82-E4FB-4CE9-A767-9CF57965F379}"/>
              </a:ext>
            </a:extLst>
          </p:cNvPr>
          <p:cNvSpPr txBox="1"/>
          <p:nvPr/>
        </p:nvSpPr>
        <p:spPr>
          <a:xfrm>
            <a:off x="599768" y="216312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Today’s Program</a:t>
            </a:r>
          </a:p>
        </p:txBody>
      </p:sp>
    </p:spTree>
    <p:extLst>
      <p:ext uri="{BB962C8B-B14F-4D97-AF65-F5344CB8AC3E}">
        <p14:creationId xmlns:p14="http://schemas.microsoft.com/office/powerpoint/2010/main" val="365970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A86B-98AA-4789-83EA-77097340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2" y="1848464"/>
            <a:ext cx="11080955" cy="2375087"/>
          </a:xfrm>
          <a:effectLst>
            <a:outerShdw blurRad="50800" dir="14400000">
              <a:schemeClr val="tx1">
                <a:alpha val="60000"/>
              </a:schemeClr>
            </a:outerShdw>
          </a:effectLst>
        </p:spPr>
        <p:txBody>
          <a:bodyPr/>
          <a:lstStyle/>
          <a:p>
            <a:pPr lvl="0" algn="l" defTabSz="914400">
              <a:spcBef>
                <a:spcPts val="0"/>
              </a:spcBef>
              <a:defRPr/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■</a:t>
            </a: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Please come to our next program on March 26, 2020</a:t>
            </a:r>
            <a:b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■</a:t>
            </a: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 Join HRSF to get full member benefits</a:t>
            </a:r>
            <a:b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■</a:t>
            </a: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 We would value your increased involvement</a:t>
            </a:r>
            <a:b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 	Be a Committee Member, Board Member, Board Leadership</a:t>
            </a:r>
            <a:b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            	(Speak to a Board Member or contact our Administrative Offices if interested)</a:t>
            </a:r>
            <a:b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■</a:t>
            </a: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 Visit us online at our website and social media sites</a:t>
            </a:r>
            <a:b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	Materials, videos, slides, and notes from today’s presentation</a:t>
            </a:r>
            <a:b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	Other valuable resources, information, links</a:t>
            </a:r>
            <a:b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■</a:t>
            </a: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 </a:t>
            </a: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Please complete the program evaluation </a:t>
            </a: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at 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https://bit.ly/33P3jQn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b="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           	or use the QR code on your tent card. </a:t>
            </a:r>
            <a:b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■</a:t>
            </a: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 Pick up resources at the registration desk</a:t>
            </a:r>
            <a:b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■</a:t>
            </a:r>
            <a:r>
              <a:rPr lang="en-US" sz="2000" b="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 Please leave your badge – we recycle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A9BCF-7296-4B91-9700-80FA1AEAE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3341" y="5281201"/>
            <a:ext cx="7039898" cy="433955"/>
          </a:xfrm>
          <a:ln>
            <a:solidFill>
              <a:srgbClr val="00C6BB"/>
            </a:solidFill>
          </a:ln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We appreciate your attendance and participation.</a:t>
            </a:r>
            <a:endParaRPr lang="en-US" sz="2400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402F278-2140-438A-9F71-40532670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D14CC-7066-4273-ABA0-E6F9EF2B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srgbClr val="00C6BB"/>
                </a:solidFill>
              </a:rPr>
              <a:t>Page </a:t>
            </a:r>
            <a:fld id="{7A876A2F-D589-4DAC-A4DA-BE2A9795FE1E}" type="slidenum">
              <a:rPr lang="en-US" smtClean="0">
                <a:solidFill>
                  <a:srgbClr val="00C6BB"/>
                </a:solidFill>
              </a:rPr>
              <a:t>20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6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 descr="A picture containing holding, clock, green, ball&#10;&#10;Description automatically generated">
            <a:extLst>
              <a:ext uri="{FF2B5EF4-FFF2-40B4-BE49-F238E27FC236}">
                <a16:creationId xmlns:a16="http://schemas.microsoft.com/office/drawing/2014/main" id="{A9D7A41F-7E03-4A97-8AAA-EC864F6F8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1" b="401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B1C6F5B-067D-46D2-AF71-3C687F60CD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9029" y="1227909"/>
            <a:ext cx="7435439" cy="206393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z="4000" b="1" dirty="0">
                <a:effectLst>
                  <a:glow rad="1117600">
                    <a:schemeClr val="accent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en-US" sz="4000" b="1" dirty="0">
                <a:effectLst>
                  <a:glow rad="1117600">
                    <a:schemeClr val="accent1">
                      <a:alpha val="6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r>
              <a:rPr lang="en-US" sz="4000" b="1" dirty="0">
                <a:effectLst>
                  <a:glow rad="1117600">
                    <a:schemeClr val="accent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Unique Content</a:t>
            </a:r>
          </a:p>
          <a:p>
            <a:r>
              <a:rPr lang="en-US" sz="4000" b="1" dirty="0">
                <a:effectLst>
                  <a:glow rad="1117600">
                    <a:schemeClr val="accent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Unique Conversations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A4620-C0EB-431D-9C71-4830E2617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7281" y="5359225"/>
            <a:ext cx="8765073" cy="4349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Our Mission:  Equip HR to proactively lead the rapidly changing world of work.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9" name="Picture 8" descr="https://www.hrstrategyforum.org/graphics/logo.png">
            <a:extLst>
              <a:ext uri="{FF2B5EF4-FFF2-40B4-BE49-F238E27FC236}">
                <a16:creationId xmlns:a16="http://schemas.microsoft.com/office/drawing/2014/main" id="{9AAE864F-ED19-465D-8842-44ED26FEF8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53" y="255547"/>
            <a:ext cx="1379090" cy="8286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66FD381-CF58-4960-9D4A-A0475E2680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75"/>
          <a:stretch/>
        </p:blipFill>
        <p:spPr>
          <a:xfrm>
            <a:off x="10839747" y="1431931"/>
            <a:ext cx="1179663" cy="3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0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94AC67-1331-4C67-990B-260DDD990430}"/>
              </a:ext>
            </a:extLst>
          </p:cNvPr>
          <p:cNvSpPr/>
          <p:nvPr/>
        </p:nvSpPr>
        <p:spPr>
          <a:xfrm>
            <a:off x="867747" y="2071396"/>
            <a:ext cx="10328988" cy="401216"/>
          </a:xfrm>
          <a:prstGeom prst="rect">
            <a:avLst/>
          </a:prstGeom>
          <a:solidFill>
            <a:srgbClr val="FFFF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19CC5-F0D5-41BC-A784-6CB70F45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A08CC-BCE0-483C-80DB-69082E12502A}"/>
              </a:ext>
            </a:extLst>
          </p:cNvPr>
          <p:cNvSpPr txBox="1"/>
          <p:nvPr/>
        </p:nvSpPr>
        <p:spPr>
          <a:xfrm>
            <a:off x="630904" y="1556441"/>
            <a:ext cx="10648335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8:00 –   8:30 am: Registration, Breakfast, Networking 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8:30 –   8:45 am: Announcements, Session Overview, Panelist Introductions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8:45 – 10:05 am: Framing the Conversation and Panel Discussion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10:05 – 10:20 am: Break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10:20 – 10:30 am: Overview of HRSF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10:30 – 11:10 am: Small Group Discussions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11:10 – 11:20 am: Report-Out and Summary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11:20 – 11:30 am: Session Evaluation Survey and Closing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7585D54-3F29-4721-8A00-07B336AD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618F4AA-DA69-4951-9486-22882CDE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srgbClr val="00C6BB"/>
                </a:solidFill>
              </a:rPr>
              <a:t>Page </a:t>
            </a:r>
            <a:fld id="{7A876A2F-D589-4DAC-A4DA-BE2A9795FE1E}" type="slidenum">
              <a:rPr lang="en-US" smtClean="0">
                <a:solidFill>
                  <a:srgbClr val="00C6BB"/>
                </a:solidFill>
              </a:rPr>
              <a:t>3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4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E5160BB-5C83-45FD-B15C-AAEDC1D19966}"/>
              </a:ext>
            </a:extLst>
          </p:cNvPr>
          <p:cNvSpPr/>
          <p:nvPr/>
        </p:nvSpPr>
        <p:spPr>
          <a:xfrm>
            <a:off x="9556121" y="2793478"/>
            <a:ext cx="1560058" cy="6289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DC95-85B6-457E-8326-34BD36F2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Sponsors</a:t>
            </a:r>
          </a:p>
        </p:txBody>
      </p:sp>
      <p:pic>
        <p:nvPicPr>
          <p:cNvPr id="4" name="Picture 4" descr="http://www.hrstrategyforum.org/resource/resmgr/sponsor_logos/dirsupt2.JPG">
            <a:extLst>
              <a:ext uri="{FF2B5EF4-FFF2-40B4-BE49-F238E27FC236}">
                <a16:creationId xmlns:a16="http://schemas.microsoft.com/office/drawing/2014/main" id="{116EA66B-F042-416C-B80F-EED5B7F1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48" y="4967810"/>
            <a:ext cx="1378881" cy="63449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ke\Documents\HRSF-HRPS\Graphic- Publications- Letters\Logos MIsc Partner Sponsor\Logo Blue_With tag line (2).png">
            <a:extLst>
              <a:ext uri="{FF2B5EF4-FFF2-40B4-BE49-F238E27FC236}">
                <a16:creationId xmlns:a16="http://schemas.microsoft.com/office/drawing/2014/main" id="{BB2493EF-706D-451E-B697-F6140A25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14" y="4967810"/>
            <a:ext cx="2659977" cy="559882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E5FC32-41F1-426D-8D3B-EBC1607DF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01" y="2889115"/>
            <a:ext cx="3239847" cy="44744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A840BA-88BA-4307-9E94-1A4CF637F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51" y="2899280"/>
            <a:ext cx="1814642" cy="44744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FBEC9EB-6901-4BC0-9C78-70EC4636D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203" y="2846892"/>
            <a:ext cx="1341000" cy="5475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98D9C3F-5B0E-424F-B586-87C0033F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01" y="1877340"/>
            <a:ext cx="1542103" cy="57226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EBB223C-8906-40E1-A9E7-1526E5EA80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t="15640" r="6306" b="8089"/>
          <a:stretch/>
        </p:blipFill>
        <p:spPr>
          <a:xfrm>
            <a:off x="2399071" y="3864077"/>
            <a:ext cx="1229033" cy="6489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83C68F-5502-4A01-89AE-56860F0D657A}"/>
              </a:ext>
            </a:extLst>
          </p:cNvPr>
          <p:cNvSpPr/>
          <p:nvPr/>
        </p:nvSpPr>
        <p:spPr>
          <a:xfrm>
            <a:off x="762000" y="1991844"/>
            <a:ext cx="1360181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-457154" algn="l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  <a:lumOff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PLATINUM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2E46E9-0435-4E49-93FC-790660B72C2B}"/>
              </a:ext>
            </a:extLst>
          </p:cNvPr>
          <p:cNvSpPr/>
          <p:nvPr/>
        </p:nvSpPr>
        <p:spPr>
          <a:xfrm>
            <a:off x="804351" y="2970832"/>
            <a:ext cx="851515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" marR="0" lvl="1" indent="0" algn="l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41C5F7-4CB9-41F6-861C-7A8A007F59ED}"/>
              </a:ext>
            </a:extLst>
          </p:cNvPr>
          <p:cNvSpPr/>
          <p:nvPr/>
        </p:nvSpPr>
        <p:spPr>
          <a:xfrm>
            <a:off x="804351" y="3960577"/>
            <a:ext cx="1001108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" marR="0" lvl="1" indent="0" algn="l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DC9432-3C7C-4852-91F5-E7B22759F1FD}"/>
              </a:ext>
            </a:extLst>
          </p:cNvPr>
          <p:cNvSpPr/>
          <p:nvPr/>
        </p:nvSpPr>
        <p:spPr>
          <a:xfrm>
            <a:off x="798237" y="5100958"/>
            <a:ext cx="1159292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" marR="0" lvl="1" indent="0" algn="l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BRONZE</a:t>
            </a:r>
          </a:p>
        </p:txBody>
      </p:sp>
      <p:pic>
        <p:nvPicPr>
          <p:cNvPr id="16" name="Picture 2" descr="Image result for uc berkeley extension logo">
            <a:extLst>
              <a:ext uri="{FF2B5EF4-FFF2-40B4-BE49-F238E27FC236}">
                <a16:creationId xmlns:a16="http://schemas.microsoft.com/office/drawing/2014/main" id="{0E50148E-4E61-4CD0-A937-4015AEBCE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0" b="32774"/>
          <a:stretch/>
        </p:blipFill>
        <p:spPr bwMode="auto">
          <a:xfrm>
            <a:off x="2385042" y="5011270"/>
            <a:ext cx="2962275" cy="54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3205DE0-A5AF-4E0B-B3C8-588F598A731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75076" y="2900737"/>
            <a:ext cx="1322147" cy="456017"/>
          </a:xfrm>
          <a:prstGeom prst="rect">
            <a:avLst/>
          </a:prstGeom>
        </p:spPr>
      </p:pic>
      <p:sp>
        <p:nvSpPr>
          <p:cNvPr id="28" name="Date Placeholder 4">
            <a:extLst>
              <a:ext uri="{FF2B5EF4-FFF2-40B4-BE49-F238E27FC236}">
                <a16:creationId xmlns:a16="http://schemas.microsoft.com/office/drawing/2014/main" id="{919DF6AD-6645-4F6C-A2D1-0D659027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A1A9DDD5-45DB-4E87-B2D1-4D9E5B75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srgbClr val="00C6BB"/>
                </a:solidFill>
              </a:rPr>
              <a:t>Page </a:t>
            </a:r>
            <a:fld id="{7A876A2F-D589-4DAC-A4DA-BE2A9795FE1E}" type="slidenum">
              <a:rPr lang="en-US" smtClean="0">
                <a:solidFill>
                  <a:srgbClr val="00C6BB"/>
                </a:solidFill>
              </a:rPr>
              <a:t>4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7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0EF8-FF05-40AE-9E00-01F436049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26" y="-36059"/>
            <a:ext cx="11110259" cy="970450"/>
          </a:xfrm>
        </p:spPr>
        <p:txBody>
          <a:bodyPr/>
          <a:lstStyle/>
          <a:p>
            <a:r>
              <a:rPr lang="en-US" dirty="0"/>
              <a:t>Our Host Today – 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70CA6-1362-40E7-8840-D319E1BA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12192000" cy="3387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14BB9A-378D-4CA5-898F-002AB6E750B6}"/>
              </a:ext>
            </a:extLst>
          </p:cNvPr>
          <p:cNvSpPr txBox="1"/>
          <p:nvPr/>
        </p:nvSpPr>
        <p:spPr>
          <a:xfrm>
            <a:off x="7602828" y="1031966"/>
            <a:ext cx="4433597" cy="923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Contact:  Debbie Luong</a:t>
            </a:r>
          </a:p>
          <a:p>
            <a:r>
              <a:rPr lang="en-US" dirty="0"/>
              <a:t>UCB Extension Program Manager </a:t>
            </a:r>
            <a:r>
              <a:rPr lang="en-US" dirty="0">
                <a:hlinkClick r:id="rId3"/>
              </a:rPr>
              <a:t>debbie.luong@berkeley.edu</a:t>
            </a:r>
            <a:r>
              <a:rPr lang="en-US" dirty="0"/>
              <a:t>   </a:t>
            </a:r>
          </a:p>
        </p:txBody>
      </p:sp>
      <p:pic>
        <p:nvPicPr>
          <p:cNvPr id="6" name="Picture 2" descr="Image result for uc berkeley extension logo">
            <a:extLst>
              <a:ext uri="{FF2B5EF4-FFF2-40B4-BE49-F238E27FC236}">
                <a16:creationId xmlns:a16="http://schemas.microsoft.com/office/drawing/2014/main" id="{80420944-D7DE-4465-845C-E61DB34D8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4" b="28987"/>
          <a:stretch/>
        </p:blipFill>
        <p:spPr bwMode="auto">
          <a:xfrm>
            <a:off x="563011" y="1899644"/>
            <a:ext cx="6165773" cy="13823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317BF69-0EE6-4E40-B23B-41C11561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32316B5-BFDF-47A4-92DA-5CF3A1E6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srgbClr val="00C6BB"/>
                </a:solidFill>
              </a:rPr>
              <a:t>Page </a:t>
            </a:r>
            <a:fld id="{7A876A2F-D589-4DAC-A4DA-BE2A9795FE1E}" type="slidenum">
              <a:rPr lang="en-US" smtClean="0">
                <a:solidFill>
                  <a:srgbClr val="00C6BB"/>
                </a:solidFill>
              </a:rPr>
              <a:t>5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D108-F761-4BF2-A990-903B038A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70" y="0"/>
            <a:ext cx="11110259" cy="970450"/>
          </a:xfrm>
        </p:spPr>
        <p:txBody>
          <a:bodyPr/>
          <a:lstStyle/>
          <a:p>
            <a:r>
              <a:rPr lang="en-US" dirty="0"/>
              <a:t>Today’s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F023A-11CB-4E10-85AB-70F0A6F6C582}"/>
              </a:ext>
            </a:extLst>
          </p:cNvPr>
          <p:cNvSpPr txBox="1"/>
          <p:nvPr/>
        </p:nvSpPr>
        <p:spPr>
          <a:xfrm>
            <a:off x="381000" y="1458128"/>
            <a:ext cx="1143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Participation is encouraged</a:t>
            </a:r>
          </a:p>
          <a:p>
            <a:pPr marL="460375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Please silence your phones and other devices</a:t>
            </a:r>
          </a:p>
          <a:p>
            <a:pPr marL="460375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Verify your log-in to the Program Evaluation site</a:t>
            </a:r>
          </a:p>
          <a:p>
            <a:pPr marL="117475">
              <a:spcBef>
                <a:spcPct val="0"/>
              </a:spcBef>
            </a:pPr>
            <a:r>
              <a:rPr lang="en-US" altLang="en-US" b="1" dirty="0">
                <a:solidFill>
                  <a:srgbClr val="00B0F0"/>
                </a:solidFill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          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https://bit.ly/33P3jQn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or use QR code  </a:t>
            </a:r>
          </a:p>
          <a:p>
            <a:pPr marL="460375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Networking opportunities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‒"/>
            </a:pPr>
            <a:r>
              <a:rPr lang="en-US" altLang="ja-JP" dirty="0"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Board members have blue ribbons on their badges, see them for more information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‒"/>
            </a:pPr>
            <a:r>
              <a:rPr lang="en-US" altLang="ja-JP" dirty="0"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First timers and guests have ribbons on their badges; please make them feel welcome</a:t>
            </a:r>
          </a:p>
          <a:p>
            <a:pPr marL="460375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Resource materials on the registration table, including Fact Sheet</a:t>
            </a:r>
          </a:p>
          <a:p>
            <a:pPr marL="460375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saka" pitchFamily="1" charset="-128"/>
                <a:cs typeface="Arial" panose="020B0604020202020204" pitchFamily="34" charset="0"/>
              </a:rPr>
              <a:t>Disclaimer: Consent to Use of Images or Voice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2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Registration and attendance at, or participation in, HRSF meetings and other activities constitutes an</a:t>
            </a:r>
          </a:p>
          <a:p>
            <a:pPr marL="463550" lvl="2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agreement by the registrant to the use and distribution of the registrant’s or attendee’s image or voice</a:t>
            </a:r>
          </a:p>
          <a:p>
            <a:pPr marL="463550" lvl="2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in photographs, videotapes, electronic reproductions and audiotapes of such events and activities by</a:t>
            </a:r>
          </a:p>
          <a:p>
            <a:pPr marL="463550" lvl="2">
              <a:spcBef>
                <a:spcPct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HRSF and other third parties, including but not limited to the venue and the speaker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Osaka" pitchFamily="1" charset="-128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1F920-38AE-41FE-8423-B69A131333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3897" y="1580968"/>
            <a:ext cx="1997678" cy="18480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A75A7-EE6A-40EF-8CDD-FB06BBAE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CF4C624-D342-4104-861F-77F6ED00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srgbClr val="00C6BB"/>
                </a:solidFill>
              </a:rPr>
              <a:t>Page </a:t>
            </a:r>
            <a:fld id="{7A876A2F-D589-4DAC-A4DA-BE2A9795FE1E}" type="slidenum">
              <a:rPr lang="en-US" smtClean="0">
                <a:solidFill>
                  <a:srgbClr val="00C6BB"/>
                </a:solidFill>
              </a:rPr>
              <a:t>6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9CC5-F0D5-41BC-A784-6CB70F45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A08CC-BCE0-483C-80DB-69082E12502A}"/>
              </a:ext>
            </a:extLst>
          </p:cNvPr>
          <p:cNvSpPr txBox="1"/>
          <p:nvPr/>
        </p:nvSpPr>
        <p:spPr>
          <a:xfrm>
            <a:off x="630904" y="1556441"/>
            <a:ext cx="10648335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8:00 –   8:30 am: Registration, Breakfast, Networking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8:30 –   8:45 am: Announcements, Session Overview, Panelist Introductions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8:45 – 10:05 am: Framing the Conversation and Panel 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10:05 – 10:20 am: Break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10:20 – 10:30 am: Overview of HRSF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10:30 – 11:10 am: Small Group Discussions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11:10 – 11:20 am: Report-Out and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11:20 – 11:30 am: Session Evaluation Survey and Closing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7585D54-3F29-4721-8A00-07B336AD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1/23/20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618F4AA-DA69-4951-9486-22882CDE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Page </a:t>
            </a:r>
            <a:fld id="{7A876A2F-D589-4DAC-A4DA-BE2A9795FE1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C6B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C6B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AD99DD-F05D-4006-8674-3A67C37C6670}"/>
              </a:ext>
            </a:extLst>
          </p:cNvPr>
          <p:cNvSpPr/>
          <p:nvPr/>
        </p:nvSpPr>
        <p:spPr>
          <a:xfrm>
            <a:off x="752268" y="2609964"/>
            <a:ext cx="9138181" cy="324465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1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10DC-A07D-4C9D-9594-FAD34623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04" y="25084"/>
            <a:ext cx="11110259" cy="970450"/>
          </a:xfrm>
        </p:spPr>
        <p:txBody>
          <a:bodyPr/>
          <a:lstStyle/>
          <a:p>
            <a:r>
              <a:rPr lang="en-US" dirty="0"/>
              <a:t>Panelists</a:t>
            </a:r>
          </a:p>
        </p:txBody>
      </p:sp>
      <p:pic>
        <p:nvPicPr>
          <p:cNvPr id="3" name="Picture 44">
            <a:extLst>
              <a:ext uri="{FF2B5EF4-FFF2-40B4-BE49-F238E27FC236}">
                <a16:creationId xmlns:a16="http://schemas.microsoft.com/office/drawing/2014/main" id="{CED8F144-A8D0-440E-9C91-B3E871381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483" y="2224240"/>
            <a:ext cx="9163613" cy="1901449"/>
          </a:xfrm>
          <a:prstGeom prst="roundRect">
            <a:avLst>
              <a:gd name="adj" fmla="val 387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2FD177-B50D-4D27-AB4F-5E737B8109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4" y="2263569"/>
            <a:ext cx="1663973" cy="1826650"/>
          </a:xfrm>
          <a:prstGeom prst="rect">
            <a:avLst/>
          </a:prstGeom>
          <a:noFill/>
          <a:ln w="57150">
            <a:solidFill>
              <a:srgbClr val="1212CA"/>
            </a:solidFill>
          </a:ln>
          <a:effectLst>
            <a:reflection endPos="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358647-2C65-4ECA-AC13-A09B062D0566}"/>
              </a:ext>
            </a:extLst>
          </p:cNvPr>
          <p:cNvSpPr txBox="1"/>
          <p:nvPr/>
        </p:nvSpPr>
        <p:spPr>
          <a:xfrm>
            <a:off x="514365" y="4336869"/>
            <a:ext cx="1663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Barbara Baill, M.A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Executive Coach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Principal of Perceptus, Inc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06D48-C10C-4D6A-8DAD-90CC5D444722}"/>
              </a:ext>
            </a:extLst>
          </p:cNvPr>
          <p:cNvSpPr txBox="1"/>
          <p:nvPr/>
        </p:nvSpPr>
        <p:spPr>
          <a:xfrm>
            <a:off x="4280852" y="4303186"/>
            <a:ext cx="166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Shirley Braun, PhD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Chief People Officer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Callisto Media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BB501-F7D9-445D-A866-69CFAAAF42D4}"/>
              </a:ext>
            </a:extLst>
          </p:cNvPr>
          <p:cNvSpPr txBox="1"/>
          <p:nvPr/>
        </p:nvSpPr>
        <p:spPr>
          <a:xfrm>
            <a:off x="2413327" y="4308314"/>
            <a:ext cx="1663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Brian Almas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SVP Human Resources – CHRO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Fortinet, Inc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4B71A-0584-40E4-9469-5DE1F54155B7}"/>
              </a:ext>
            </a:extLst>
          </p:cNvPr>
          <p:cNvSpPr txBox="1"/>
          <p:nvPr/>
        </p:nvSpPr>
        <p:spPr>
          <a:xfrm>
            <a:off x="7809900" y="4303186"/>
            <a:ext cx="166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Michael Jones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Chief Human Resources Officer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American AgCredit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2886B-941E-4999-AD09-ACDC1FB2A8BE}"/>
              </a:ext>
            </a:extLst>
          </p:cNvPr>
          <p:cNvSpPr txBox="1"/>
          <p:nvPr/>
        </p:nvSpPr>
        <p:spPr>
          <a:xfrm>
            <a:off x="9686797" y="4303186"/>
            <a:ext cx="166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Shana Sweeney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Chief Human Resources Officer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Sugar CRM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495CB-4C9D-4D2A-BC83-1F94F51C360A}"/>
              </a:ext>
            </a:extLst>
          </p:cNvPr>
          <p:cNvSpPr txBox="1"/>
          <p:nvPr/>
        </p:nvSpPr>
        <p:spPr>
          <a:xfrm>
            <a:off x="6028432" y="4309846"/>
            <a:ext cx="1663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John Herb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Vice President, Human Resources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ARC Document Solutions, Inc.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FF23EF1-8D0A-4844-860C-CFCC896A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3D32115-7C33-45B9-8B9A-0ED50028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srgbClr val="00C6BB"/>
                </a:solidFill>
              </a:rPr>
              <a:t>Page </a:t>
            </a:r>
            <a:fld id="{7A876A2F-D589-4DAC-A4DA-BE2A9795FE1E}" type="slidenum">
              <a:rPr lang="en-US" smtClean="0">
                <a:solidFill>
                  <a:srgbClr val="00C6BB"/>
                </a:solidFill>
              </a:rPr>
              <a:t>8</a:t>
            </a:fld>
            <a:endParaRPr lang="en-US" dirty="0">
              <a:solidFill>
                <a:srgbClr val="00C6BB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21B13D-C0D1-46D8-AD75-2CDDD4B27D5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82750" y="2341984"/>
            <a:ext cx="1698171" cy="167951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B9DCF9-50A9-4EE1-BB2E-37246F0B85A2}"/>
              </a:ext>
            </a:extLst>
          </p:cNvPr>
          <p:cNvSpPr/>
          <p:nvPr/>
        </p:nvSpPr>
        <p:spPr>
          <a:xfrm>
            <a:off x="673239" y="2297437"/>
            <a:ext cx="1591056" cy="17739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B4E6-5A55-47EB-AA0A-F58E3F03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21" y="389031"/>
            <a:ext cx="11110259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Agile Organization  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>
                <a:solidFill>
                  <a:srgbClr val="01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from RBL Institute’s Agility Playbook, Dave Ulrich</a:t>
            </a:r>
            <a:br>
              <a:rPr lang="en-US" sz="1800" b="0" dirty="0"/>
            </a:b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A4130F-48A3-4FB3-9798-A6C9E9760895}"/>
              </a:ext>
            </a:extLst>
          </p:cNvPr>
          <p:cNvSpPr/>
          <p:nvPr/>
        </p:nvSpPr>
        <p:spPr>
          <a:xfrm>
            <a:off x="295073" y="2057480"/>
            <a:ext cx="6096000" cy="29557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Creates a future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Anticipates opportunities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Adapts quickly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always learning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138C3AF-B1EA-4401-9EA0-57A1A094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948" y="5963696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prstClr val="white"/>
                </a:solidFill>
              </a:rPr>
              <a:t>1/23/20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316EC5C-5F60-43B1-82CE-36A61BC1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948" y="6369468"/>
            <a:ext cx="1324215" cy="365125"/>
          </a:xfrm>
        </p:spPr>
        <p:txBody>
          <a:bodyPr/>
          <a:lstStyle/>
          <a:p>
            <a:pPr algn="r" defTabSz="457200"/>
            <a:r>
              <a:rPr lang="en-US" dirty="0">
                <a:solidFill>
                  <a:srgbClr val="00C6BB"/>
                </a:solidFill>
              </a:rPr>
              <a:t>Page </a:t>
            </a:r>
            <a:fld id="{7A876A2F-D589-4DAC-A4DA-BE2A9795FE1E}" type="slidenum">
              <a:rPr lang="en-US" smtClean="0">
                <a:solidFill>
                  <a:srgbClr val="00C6BB"/>
                </a:solidFill>
              </a:rPr>
              <a:t>9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3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2175</TotalTime>
  <Words>1382</Words>
  <Application>Microsoft Office PowerPoint</Application>
  <PresentationFormat>Widescreen</PresentationFormat>
  <Paragraphs>215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Century Gothic</vt:lpstr>
      <vt:lpstr>Omnes</vt:lpstr>
      <vt:lpstr>Wingdings</vt:lpstr>
      <vt:lpstr>Wingdings 2</vt:lpstr>
      <vt:lpstr>Quotable</vt:lpstr>
      <vt:lpstr>Unique Community       Unique Content             Unique Conversations</vt:lpstr>
      <vt:lpstr>PowerPoint Presentation</vt:lpstr>
      <vt:lpstr>Agenda</vt:lpstr>
      <vt:lpstr>Annual Sponsors</vt:lpstr>
      <vt:lpstr>Our Host Today – Thank You</vt:lpstr>
      <vt:lpstr>Today’s Guidelines</vt:lpstr>
      <vt:lpstr>Agenda</vt:lpstr>
      <vt:lpstr>Panelists</vt:lpstr>
      <vt:lpstr>The Agile Organization   Adapted from RBL Institute’s Agility Playbook, Dave Ulrich </vt:lpstr>
      <vt:lpstr>An Organizational Agility Model Adapted from RBL Institute’s Agility Playbook, Dave Ulrich</vt:lpstr>
      <vt:lpstr>   Refreshment &amp; Networking Break </vt:lpstr>
      <vt:lpstr>Agenda</vt:lpstr>
      <vt:lpstr>Unique Community       Unique Content             Unique Conversations</vt:lpstr>
      <vt:lpstr>Mark Your Calendars</vt:lpstr>
      <vt:lpstr>Membership Has Its Privileges</vt:lpstr>
      <vt:lpstr>Constituent Statements</vt:lpstr>
      <vt:lpstr>PowerPoint Presentation</vt:lpstr>
      <vt:lpstr>Agenda</vt:lpstr>
      <vt:lpstr>Group Breakout Discussion Questions</vt:lpstr>
      <vt:lpstr>■  Please come to our next program on March 26, 2020 ■  Join HRSF to get full member benefits ■  We would value your increased involvement    Be a Committee Member, Board Member, Board Leadership               (Speak to a Board Member or contact our Administrative Offices if interested) ■  Visit us online at our website and social media sites  Materials, videos, slides, and notes from today’s presentation  Other valuable resources, information, links ■  Please complete the program evaluation at https://bit.ly/33P3jQn               or use the QR code on your tent card.  ■  Pick up resources at the registration desk ■  Please leave your badge – we recycle</vt:lpstr>
      <vt:lpstr>Unique Community       Unique Content             Unique Conversations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Manasa Bharadwaj</dc:creator>
  <cp:lastModifiedBy>Mike Kent</cp:lastModifiedBy>
  <cp:revision>94</cp:revision>
  <cp:lastPrinted>2020-01-23T21:59:48Z</cp:lastPrinted>
  <dcterms:created xsi:type="dcterms:W3CDTF">2020-01-16T04:24:59Z</dcterms:created>
  <dcterms:modified xsi:type="dcterms:W3CDTF">2020-01-23T22:03:19Z</dcterms:modified>
</cp:coreProperties>
</file>